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B43"/>
    <a:srgbClr val="F2F2F2"/>
    <a:srgbClr val="FFE7E7"/>
    <a:srgbClr val="93BFDF"/>
    <a:srgbClr val="EA868B"/>
    <a:srgbClr val="D6E6F2"/>
    <a:srgbClr val="FFD9D9"/>
    <a:srgbClr val="CCFFCC"/>
    <a:srgbClr val="FFF7F7"/>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94660"/>
  </p:normalViewPr>
  <p:slideViewPr>
    <p:cSldViewPr snapToGrid="0">
      <p:cViewPr varScale="1">
        <p:scale>
          <a:sx n="68" d="100"/>
          <a:sy n="68" d="100"/>
        </p:scale>
        <p:origin x="30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031" cy="494311"/>
          </a:xfrm>
          <a:prstGeom prst="rect">
            <a:avLst/>
          </a:prstGeom>
        </p:spPr>
        <p:txBody>
          <a:bodyPr vert="horz" lIns="87572" tIns="43786" rIns="87572" bIns="43786"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227" y="0"/>
            <a:ext cx="2919031" cy="494311"/>
          </a:xfrm>
          <a:prstGeom prst="rect">
            <a:avLst/>
          </a:prstGeom>
        </p:spPr>
        <p:txBody>
          <a:bodyPr vert="horz" lIns="87572" tIns="43786" rIns="87572" bIns="43786" rtlCol="0"/>
          <a:lstStyle>
            <a:lvl1pPr algn="r">
              <a:defRPr sz="1100"/>
            </a:lvl1pPr>
          </a:lstStyle>
          <a:p>
            <a:fld id="{68411BC6-BC93-45A9-BCF2-F2E56163F24C}" type="datetimeFigureOut">
              <a:rPr kumimoji="1" lang="ja-JP" altLang="en-US" smtClean="0"/>
              <a:t>2025/4/10</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30575"/>
          </a:xfrm>
          <a:prstGeom prst="rect">
            <a:avLst/>
          </a:prstGeom>
          <a:noFill/>
          <a:ln w="12700">
            <a:solidFill>
              <a:prstClr val="black"/>
            </a:solidFill>
          </a:ln>
        </p:spPr>
        <p:txBody>
          <a:bodyPr vert="horz" lIns="87572" tIns="43786" rIns="87572" bIns="43786" rtlCol="0" anchor="ctr"/>
          <a:lstStyle/>
          <a:p>
            <a:endParaRPr lang="ja-JP" altLang="en-US"/>
          </a:p>
        </p:txBody>
      </p:sp>
      <p:sp>
        <p:nvSpPr>
          <p:cNvPr id="5" name="ノート プレースホルダー 4"/>
          <p:cNvSpPr>
            <a:spLocks noGrp="1"/>
          </p:cNvSpPr>
          <p:nvPr>
            <p:ph type="body" sz="quarter" idx="3"/>
          </p:nvPr>
        </p:nvSpPr>
        <p:spPr>
          <a:xfrm>
            <a:off x="673276" y="4748747"/>
            <a:ext cx="5389213" cy="3884086"/>
          </a:xfrm>
          <a:prstGeom prst="rect">
            <a:avLst/>
          </a:prstGeom>
        </p:spPr>
        <p:txBody>
          <a:bodyPr vert="horz" lIns="87572" tIns="43786" rIns="87572" bIns="4378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2003"/>
            <a:ext cx="2919031" cy="494311"/>
          </a:xfrm>
          <a:prstGeom prst="rect">
            <a:avLst/>
          </a:prstGeom>
        </p:spPr>
        <p:txBody>
          <a:bodyPr vert="horz" lIns="87572" tIns="43786" rIns="87572" bIns="43786"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227" y="9372003"/>
            <a:ext cx="2919031" cy="494311"/>
          </a:xfrm>
          <a:prstGeom prst="rect">
            <a:avLst/>
          </a:prstGeom>
        </p:spPr>
        <p:txBody>
          <a:bodyPr vert="horz" lIns="87572" tIns="43786" rIns="87572" bIns="43786" rtlCol="0" anchor="b"/>
          <a:lstStyle>
            <a:lvl1pPr algn="r">
              <a:defRPr sz="1100"/>
            </a:lvl1pPr>
          </a:lstStyle>
          <a:p>
            <a:fld id="{69B99C0E-BB77-4534-B06C-D0CEF75F88CB}" type="slidenum">
              <a:rPr kumimoji="1" lang="ja-JP" altLang="en-US" smtClean="0"/>
              <a:t>‹#›</a:t>
            </a:fld>
            <a:endParaRPr kumimoji="1" lang="ja-JP" altLang="en-US"/>
          </a:p>
        </p:txBody>
      </p:sp>
    </p:spTree>
    <p:extLst>
      <p:ext uri="{BB962C8B-B14F-4D97-AF65-F5344CB8AC3E}">
        <p14:creationId xmlns:p14="http://schemas.microsoft.com/office/powerpoint/2010/main" val="22504917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B99C0E-BB77-4534-B06C-D0CEF75F88CB}" type="slidenum">
              <a:rPr kumimoji="1" lang="ja-JP" altLang="en-US" smtClean="0"/>
              <a:t>2</a:t>
            </a:fld>
            <a:endParaRPr kumimoji="1" lang="ja-JP" altLang="en-US"/>
          </a:p>
        </p:txBody>
      </p:sp>
    </p:spTree>
    <p:extLst>
      <p:ext uri="{BB962C8B-B14F-4D97-AF65-F5344CB8AC3E}">
        <p14:creationId xmlns:p14="http://schemas.microsoft.com/office/powerpoint/2010/main" val="4035880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B461179-8C42-4757-A6B5-E8DCAFF6D4CD}" type="datetimeFigureOut">
              <a:rPr kumimoji="1" lang="ja-JP" altLang="en-US" smtClean="0"/>
              <a:t>2025/4/10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F77D72-A583-4FF9-B8E5-EE4B24B889F6}" type="slidenum">
              <a:rPr kumimoji="1" lang="ja-JP" altLang="en-US" smtClean="0"/>
              <a:t>‹#›</a:t>
            </a:fld>
            <a:endParaRPr kumimoji="1" lang="ja-JP" altLang="en-US"/>
          </a:p>
        </p:txBody>
      </p:sp>
    </p:spTree>
    <p:extLst>
      <p:ext uri="{BB962C8B-B14F-4D97-AF65-F5344CB8AC3E}">
        <p14:creationId xmlns:p14="http://schemas.microsoft.com/office/powerpoint/2010/main" val="91523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461179-8C42-4757-A6B5-E8DCAFF6D4CD}" type="datetimeFigureOut">
              <a:rPr kumimoji="1" lang="ja-JP" altLang="en-US" smtClean="0"/>
              <a:t>2025/4/10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F77D72-A583-4FF9-B8E5-EE4B24B889F6}" type="slidenum">
              <a:rPr kumimoji="1" lang="ja-JP" altLang="en-US" smtClean="0"/>
              <a:t>‹#›</a:t>
            </a:fld>
            <a:endParaRPr kumimoji="1" lang="ja-JP" altLang="en-US"/>
          </a:p>
        </p:txBody>
      </p:sp>
    </p:spTree>
    <p:extLst>
      <p:ext uri="{BB962C8B-B14F-4D97-AF65-F5344CB8AC3E}">
        <p14:creationId xmlns:p14="http://schemas.microsoft.com/office/powerpoint/2010/main" val="355532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461179-8C42-4757-A6B5-E8DCAFF6D4CD}" type="datetimeFigureOut">
              <a:rPr kumimoji="1" lang="ja-JP" altLang="en-US" smtClean="0"/>
              <a:t>2025/4/10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F77D72-A583-4FF9-B8E5-EE4B24B889F6}" type="slidenum">
              <a:rPr kumimoji="1" lang="ja-JP" altLang="en-US" smtClean="0"/>
              <a:t>‹#›</a:t>
            </a:fld>
            <a:endParaRPr kumimoji="1" lang="ja-JP" altLang="en-US"/>
          </a:p>
        </p:txBody>
      </p:sp>
    </p:spTree>
    <p:extLst>
      <p:ext uri="{BB962C8B-B14F-4D97-AF65-F5344CB8AC3E}">
        <p14:creationId xmlns:p14="http://schemas.microsoft.com/office/powerpoint/2010/main" val="242018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461179-8C42-4757-A6B5-E8DCAFF6D4CD}" type="datetimeFigureOut">
              <a:rPr kumimoji="1" lang="ja-JP" altLang="en-US" smtClean="0"/>
              <a:t>2025/4/10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F77D72-A583-4FF9-B8E5-EE4B24B889F6}" type="slidenum">
              <a:rPr kumimoji="1" lang="ja-JP" altLang="en-US" smtClean="0"/>
              <a:t>‹#›</a:t>
            </a:fld>
            <a:endParaRPr kumimoji="1" lang="ja-JP" altLang="en-US"/>
          </a:p>
        </p:txBody>
      </p:sp>
    </p:spTree>
    <p:extLst>
      <p:ext uri="{BB962C8B-B14F-4D97-AF65-F5344CB8AC3E}">
        <p14:creationId xmlns:p14="http://schemas.microsoft.com/office/powerpoint/2010/main" val="48274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B461179-8C42-4757-A6B5-E8DCAFF6D4CD}" type="datetimeFigureOut">
              <a:rPr kumimoji="1" lang="ja-JP" altLang="en-US" smtClean="0"/>
              <a:t>2025/4/10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F77D72-A583-4FF9-B8E5-EE4B24B889F6}" type="slidenum">
              <a:rPr kumimoji="1" lang="ja-JP" altLang="en-US" smtClean="0"/>
              <a:t>‹#›</a:t>
            </a:fld>
            <a:endParaRPr kumimoji="1" lang="ja-JP" altLang="en-US"/>
          </a:p>
        </p:txBody>
      </p:sp>
    </p:spTree>
    <p:extLst>
      <p:ext uri="{BB962C8B-B14F-4D97-AF65-F5344CB8AC3E}">
        <p14:creationId xmlns:p14="http://schemas.microsoft.com/office/powerpoint/2010/main" val="380986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B461179-8C42-4757-A6B5-E8DCAFF6D4CD}" type="datetimeFigureOut">
              <a:rPr kumimoji="1" lang="ja-JP" altLang="en-US" smtClean="0"/>
              <a:t>2025/4/10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F77D72-A583-4FF9-B8E5-EE4B24B889F6}" type="slidenum">
              <a:rPr kumimoji="1" lang="ja-JP" altLang="en-US" smtClean="0"/>
              <a:t>‹#›</a:t>
            </a:fld>
            <a:endParaRPr kumimoji="1" lang="ja-JP" altLang="en-US"/>
          </a:p>
        </p:txBody>
      </p:sp>
    </p:spTree>
    <p:extLst>
      <p:ext uri="{BB962C8B-B14F-4D97-AF65-F5344CB8AC3E}">
        <p14:creationId xmlns:p14="http://schemas.microsoft.com/office/powerpoint/2010/main" val="41909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B461179-8C42-4757-A6B5-E8DCAFF6D4CD}" type="datetimeFigureOut">
              <a:rPr kumimoji="1" lang="ja-JP" altLang="en-US" smtClean="0"/>
              <a:t>2025/4/10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F77D72-A583-4FF9-B8E5-EE4B24B889F6}" type="slidenum">
              <a:rPr kumimoji="1" lang="ja-JP" altLang="en-US" smtClean="0"/>
              <a:t>‹#›</a:t>
            </a:fld>
            <a:endParaRPr kumimoji="1" lang="ja-JP" altLang="en-US"/>
          </a:p>
        </p:txBody>
      </p:sp>
    </p:spTree>
    <p:extLst>
      <p:ext uri="{BB962C8B-B14F-4D97-AF65-F5344CB8AC3E}">
        <p14:creationId xmlns:p14="http://schemas.microsoft.com/office/powerpoint/2010/main" val="16859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B461179-8C42-4757-A6B5-E8DCAFF6D4CD}" type="datetimeFigureOut">
              <a:rPr kumimoji="1" lang="ja-JP" altLang="en-US" smtClean="0"/>
              <a:t>2025/4/10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F77D72-A583-4FF9-B8E5-EE4B24B889F6}" type="slidenum">
              <a:rPr kumimoji="1" lang="ja-JP" altLang="en-US" smtClean="0"/>
              <a:t>‹#›</a:t>
            </a:fld>
            <a:endParaRPr kumimoji="1" lang="ja-JP" altLang="en-US"/>
          </a:p>
        </p:txBody>
      </p:sp>
    </p:spTree>
    <p:extLst>
      <p:ext uri="{BB962C8B-B14F-4D97-AF65-F5344CB8AC3E}">
        <p14:creationId xmlns:p14="http://schemas.microsoft.com/office/powerpoint/2010/main" val="83396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61179-8C42-4757-A6B5-E8DCAFF6D4CD}" type="datetimeFigureOut">
              <a:rPr kumimoji="1" lang="ja-JP" altLang="en-US" smtClean="0"/>
              <a:t>2025/4/10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F77D72-A583-4FF9-B8E5-EE4B24B889F6}" type="slidenum">
              <a:rPr kumimoji="1" lang="ja-JP" altLang="en-US" smtClean="0"/>
              <a:t>‹#›</a:t>
            </a:fld>
            <a:endParaRPr kumimoji="1" lang="ja-JP" altLang="en-US"/>
          </a:p>
        </p:txBody>
      </p:sp>
    </p:spTree>
    <p:extLst>
      <p:ext uri="{BB962C8B-B14F-4D97-AF65-F5344CB8AC3E}">
        <p14:creationId xmlns:p14="http://schemas.microsoft.com/office/powerpoint/2010/main" val="359783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461179-8C42-4757-A6B5-E8DCAFF6D4CD}" type="datetimeFigureOut">
              <a:rPr kumimoji="1" lang="ja-JP" altLang="en-US" smtClean="0"/>
              <a:t>2025/4/10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F77D72-A583-4FF9-B8E5-EE4B24B889F6}" type="slidenum">
              <a:rPr kumimoji="1" lang="ja-JP" altLang="en-US" smtClean="0"/>
              <a:t>‹#›</a:t>
            </a:fld>
            <a:endParaRPr kumimoji="1" lang="ja-JP" altLang="en-US"/>
          </a:p>
        </p:txBody>
      </p:sp>
    </p:spTree>
    <p:extLst>
      <p:ext uri="{BB962C8B-B14F-4D97-AF65-F5344CB8AC3E}">
        <p14:creationId xmlns:p14="http://schemas.microsoft.com/office/powerpoint/2010/main" val="189137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461179-8C42-4757-A6B5-E8DCAFF6D4CD}" type="datetimeFigureOut">
              <a:rPr kumimoji="1" lang="ja-JP" altLang="en-US" smtClean="0"/>
              <a:t>2025/4/10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F77D72-A583-4FF9-B8E5-EE4B24B889F6}" type="slidenum">
              <a:rPr kumimoji="1" lang="ja-JP" altLang="en-US" smtClean="0"/>
              <a:t>‹#›</a:t>
            </a:fld>
            <a:endParaRPr kumimoji="1" lang="ja-JP" altLang="en-US"/>
          </a:p>
        </p:txBody>
      </p:sp>
    </p:spTree>
    <p:extLst>
      <p:ext uri="{BB962C8B-B14F-4D97-AF65-F5344CB8AC3E}">
        <p14:creationId xmlns:p14="http://schemas.microsoft.com/office/powerpoint/2010/main" val="259894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0B461179-8C42-4757-A6B5-E8DCAFF6D4CD}" type="datetimeFigureOut">
              <a:rPr kumimoji="1" lang="ja-JP" altLang="en-US" smtClean="0"/>
              <a:t>2025/4/10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E0F77D72-A583-4FF9-B8E5-EE4B24B889F6}" type="slidenum">
              <a:rPr kumimoji="1" lang="ja-JP" altLang="en-US" smtClean="0"/>
              <a:t>‹#›</a:t>
            </a:fld>
            <a:endParaRPr kumimoji="1" lang="ja-JP" altLang="en-US"/>
          </a:p>
        </p:txBody>
      </p:sp>
    </p:spTree>
    <p:extLst>
      <p:ext uri="{BB962C8B-B14F-4D97-AF65-F5344CB8AC3E}">
        <p14:creationId xmlns:p14="http://schemas.microsoft.com/office/powerpoint/2010/main" val="4029399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microsoft.com/office/2007/relationships/hdphoto" Target="../media/hdphoto1.wdp"/><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a:extLst>
              <a:ext uri="{FF2B5EF4-FFF2-40B4-BE49-F238E27FC236}">
                <a16:creationId xmlns:a16="http://schemas.microsoft.com/office/drawing/2014/main" id="{BF2263B8-0D28-EDF3-B90C-4E7B15D5D65D}"/>
              </a:ext>
            </a:extLst>
          </p:cNvPr>
          <p:cNvSpPr/>
          <p:nvPr/>
        </p:nvSpPr>
        <p:spPr>
          <a:xfrm>
            <a:off x="840" y="3342531"/>
            <a:ext cx="7559675" cy="737997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2460DC2F-8FC1-E402-E154-7E732E1007B7}"/>
              </a:ext>
            </a:extLst>
          </p:cNvPr>
          <p:cNvGrpSpPr/>
          <p:nvPr/>
        </p:nvGrpSpPr>
        <p:grpSpPr>
          <a:xfrm>
            <a:off x="376920" y="255533"/>
            <a:ext cx="4494236" cy="1041664"/>
            <a:chOff x="624879" y="218014"/>
            <a:chExt cx="4494236" cy="1041664"/>
          </a:xfrm>
        </p:grpSpPr>
        <p:pic>
          <p:nvPicPr>
            <p:cNvPr id="3" name="図 2" descr="文字が書かれている&#10;&#10;中程度の精度で自動的に生成された説明">
              <a:extLst>
                <a:ext uri="{FF2B5EF4-FFF2-40B4-BE49-F238E27FC236}">
                  <a16:creationId xmlns:a16="http://schemas.microsoft.com/office/drawing/2014/main" id="{E91298F5-501B-8246-192A-170950D0BF4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1904" y="559368"/>
              <a:ext cx="3643228" cy="700310"/>
            </a:xfrm>
            <a:prstGeom prst="rect">
              <a:avLst/>
            </a:prstGeom>
          </p:spPr>
        </p:pic>
        <p:sp>
          <p:nvSpPr>
            <p:cNvPr id="8" name="テキスト ボックス 7">
              <a:extLst>
                <a:ext uri="{FF2B5EF4-FFF2-40B4-BE49-F238E27FC236}">
                  <a16:creationId xmlns:a16="http://schemas.microsoft.com/office/drawing/2014/main" id="{B14C6027-C6B5-568B-8B6F-B2B825F7622E}"/>
                </a:ext>
              </a:extLst>
            </p:cNvPr>
            <p:cNvSpPr txBox="1"/>
            <p:nvPr/>
          </p:nvSpPr>
          <p:spPr>
            <a:xfrm>
              <a:off x="624879" y="218014"/>
              <a:ext cx="4494236" cy="369332"/>
            </a:xfrm>
            <a:prstGeom prst="rect">
              <a:avLst/>
            </a:prstGeom>
            <a:noFill/>
          </p:spPr>
          <p:txBody>
            <a:bodyPr wrap="square" rtlCol="0">
              <a:spAutoFit/>
            </a:bodyPr>
            <a:lstStyle/>
            <a:p>
              <a:r>
                <a:rPr kumimoji="1" lang="ja-JP" altLang="en-US" b="1" dirty="0">
                  <a:solidFill>
                    <a:srgbClr val="DB2D37"/>
                  </a:solidFill>
                  <a:latin typeface="Meiryo UI" panose="020B0604030504040204" pitchFamily="50" charset="-128"/>
                  <a:ea typeface="Meiryo UI" panose="020B0604030504040204" pitchFamily="50" charset="-128"/>
                </a:rPr>
                <a:t>サービス数１４０万以上の福利厚生サービス</a:t>
              </a:r>
            </a:p>
          </p:txBody>
        </p:sp>
      </p:grpSp>
      <p:grpSp>
        <p:nvGrpSpPr>
          <p:cNvPr id="11" name="グループ化 10">
            <a:extLst>
              <a:ext uri="{FF2B5EF4-FFF2-40B4-BE49-F238E27FC236}">
                <a16:creationId xmlns:a16="http://schemas.microsoft.com/office/drawing/2014/main" id="{D4BEC6D3-B5D8-6578-6F14-67BB0741FC08}"/>
              </a:ext>
            </a:extLst>
          </p:cNvPr>
          <p:cNvGrpSpPr/>
          <p:nvPr/>
        </p:nvGrpSpPr>
        <p:grpSpPr>
          <a:xfrm>
            <a:off x="4806155" y="166683"/>
            <a:ext cx="2375109" cy="454902"/>
            <a:chOff x="-4906254" y="2528316"/>
            <a:chExt cx="3835776" cy="734662"/>
          </a:xfrm>
        </p:grpSpPr>
        <p:pic>
          <p:nvPicPr>
            <p:cNvPr id="5" name="図 4" descr="テキスト&#10;&#10;自動的に生成された説明">
              <a:extLst>
                <a:ext uri="{FF2B5EF4-FFF2-40B4-BE49-F238E27FC236}">
                  <a16:creationId xmlns:a16="http://schemas.microsoft.com/office/drawing/2014/main" id="{4940FB98-1DE7-8E53-5A11-9452BB2BA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254" y="2751261"/>
              <a:ext cx="2166296" cy="395910"/>
            </a:xfrm>
            <a:prstGeom prst="rect">
              <a:avLst/>
            </a:prstGeom>
          </p:spPr>
        </p:pic>
        <p:pic>
          <p:nvPicPr>
            <p:cNvPr id="7" name="図 6" descr="ロゴ, 会社名">
              <a:extLst>
                <a:ext uri="{FF2B5EF4-FFF2-40B4-BE49-F238E27FC236}">
                  <a16:creationId xmlns:a16="http://schemas.microsoft.com/office/drawing/2014/main" id="{A59DB740-A344-272A-714F-6CCB602FDA1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06575" y="2528316"/>
              <a:ext cx="1436097" cy="734662"/>
            </a:xfrm>
            <a:prstGeom prst="rect">
              <a:avLst/>
            </a:prstGeom>
          </p:spPr>
        </p:pic>
        <p:sp>
          <p:nvSpPr>
            <p:cNvPr id="10" name="テキスト ボックス 9">
              <a:extLst>
                <a:ext uri="{FF2B5EF4-FFF2-40B4-BE49-F238E27FC236}">
                  <a16:creationId xmlns:a16="http://schemas.microsoft.com/office/drawing/2014/main" id="{6B0CE393-104C-36AA-211B-4E5D75F30054}"/>
                </a:ext>
              </a:extLst>
            </p:cNvPr>
            <p:cNvSpPr txBox="1"/>
            <p:nvPr/>
          </p:nvSpPr>
          <p:spPr>
            <a:xfrm>
              <a:off x="-2956309" y="2687796"/>
              <a:ext cx="345596" cy="369332"/>
            </a:xfrm>
            <a:prstGeom prst="rect">
              <a:avLst/>
            </a:prstGeom>
            <a:noFill/>
          </p:spPr>
          <p:txBody>
            <a:bodyPr wrap="square" rtlCol="0">
              <a:spAutoFit/>
            </a:bodyPr>
            <a:lstStyle/>
            <a:p>
              <a:r>
                <a:rPr kumimoji="1" lang="ja-JP" altLang="en-US" dirty="0">
                  <a:solidFill>
                    <a:srgbClr val="DB2D37"/>
                  </a:solidFill>
                </a:rPr>
                <a:t>✖</a:t>
              </a:r>
            </a:p>
          </p:txBody>
        </p:sp>
      </p:grpSp>
      <p:grpSp>
        <p:nvGrpSpPr>
          <p:cNvPr id="14" name="グループ化 13">
            <a:extLst>
              <a:ext uri="{FF2B5EF4-FFF2-40B4-BE49-F238E27FC236}">
                <a16:creationId xmlns:a16="http://schemas.microsoft.com/office/drawing/2014/main" id="{5F5B5D9A-8520-0C8D-894A-A65D45E54B01}"/>
              </a:ext>
            </a:extLst>
          </p:cNvPr>
          <p:cNvGrpSpPr/>
          <p:nvPr/>
        </p:nvGrpSpPr>
        <p:grpSpPr>
          <a:xfrm>
            <a:off x="378410" y="1510113"/>
            <a:ext cx="6802854" cy="816428"/>
            <a:chOff x="199173" y="1510113"/>
            <a:chExt cx="6802854" cy="816428"/>
          </a:xfrm>
        </p:grpSpPr>
        <p:sp>
          <p:nvSpPr>
            <p:cNvPr id="2" name="正方形/長方形 1">
              <a:extLst>
                <a:ext uri="{FF2B5EF4-FFF2-40B4-BE49-F238E27FC236}">
                  <a16:creationId xmlns:a16="http://schemas.microsoft.com/office/drawing/2014/main" id="{97DC1B5A-F710-6129-DC11-F59AAB608F70}"/>
                </a:ext>
              </a:extLst>
            </p:cNvPr>
            <p:cNvSpPr/>
            <p:nvPr/>
          </p:nvSpPr>
          <p:spPr>
            <a:xfrm>
              <a:off x="199173" y="1510113"/>
              <a:ext cx="1617785" cy="816428"/>
            </a:xfrm>
            <a:prstGeom prst="rect">
              <a:avLst/>
            </a:prstGeom>
            <a:solidFill>
              <a:srgbClr val="D93B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rgbClr val="FFFFCC"/>
                  </a:solidFill>
                  <a:latin typeface="Meiryo UI" panose="020B0604030504040204" pitchFamily="50" charset="-128"/>
                  <a:ea typeface="Meiryo UI" panose="020B0604030504040204" pitchFamily="50" charset="-128"/>
                </a:rPr>
                <a:t>求名募集力</a:t>
              </a:r>
              <a:endParaRPr kumimoji="1" lang="en-US" altLang="ja-JP" sz="1800" b="1" dirty="0">
                <a:solidFill>
                  <a:srgbClr val="FFFFCC"/>
                </a:solidFill>
                <a:latin typeface="Meiryo UI" panose="020B0604030504040204" pitchFamily="50" charset="-128"/>
                <a:ea typeface="Meiryo UI" panose="020B0604030504040204" pitchFamily="50" charset="-128"/>
              </a:endParaRPr>
            </a:p>
            <a:p>
              <a:pPr algn="ctr"/>
              <a:r>
                <a:rPr kumimoji="1" lang="ja-JP" altLang="en-US" sz="1800" b="1" dirty="0">
                  <a:solidFill>
                    <a:srgbClr val="FFFFCC"/>
                  </a:solidFill>
                  <a:latin typeface="Meiryo UI" panose="020B0604030504040204" pitchFamily="50" charset="-128"/>
                  <a:ea typeface="Meiryo UI" panose="020B0604030504040204" pitchFamily="50" charset="-128"/>
                </a:rPr>
                <a:t>向上</a:t>
              </a:r>
              <a:endParaRPr kumimoji="1" lang="ja-JP" altLang="en-US" dirty="0"/>
            </a:p>
          </p:txBody>
        </p:sp>
        <p:sp>
          <p:nvSpPr>
            <p:cNvPr id="6" name="正方形/長方形 5">
              <a:extLst>
                <a:ext uri="{FF2B5EF4-FFF2-40B4-BE49-F238E27FC236}">
                  <a16:creationId xmlns:a16="http://schemas.microsoft.com/office/drawing/2014/main" id="{079C6D18-5A14-C1D5-D0AC-DC8A767E46D0}"/>
                </a:ext>
              </a:extLst>
            </p:cNvPr>
            <p:cNvSpPr/>
            <p:nvPr/>
          </p:nvSpPr>
          <p:spPr>
            <a:xfrm>
              <a:off x="1927407" y="1510113"/>
              <a:ext cx="1617785" cy="816428"/>
            </a:xfrm>
            <a:prstGeom prst="rect">
              <a:avLst/>
            </a:prstGeom>
            <a:solidFill>
              <a:srgbClr val="EA8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rgbClr val="FFFFCC"/>
                  </a:solidFill>
                  <a:latin typeface="Meiryo UI" panose="020B0604030504040204" pitchFamily="50" charset="-128"/>
                  <a:ea typeface="Meiryo UI" panose="020B0604030504040204" pitchFamily="50" charset="-128"/>
                </a:rPr>
                <a:t>名材定着率</a:t>
              </a:r>
              <a:endParaRPr kumimoji="1" lang="en-US" altLang="ja-JP" sz="1800" b="1" dirty="0">
                <a:solidFill>
                  <a:srgbClr val="FFFFCC"/>
                </a:solidFill>
                <a:latin typeface="Meiryo UI" panose="020B0604030504040204" pitchFamily="50" charset="-128"/>
                <a:ea typeface="Meiryo UI" panose="020B0604030504040204" pitchFamily="50" charset="-128"/>
              </a:endParaRPr>
            </a:p>
            <a:p>
              <a:pPr algn="ctr"/>
              <a:r>
                <a:rPr kumimoji="1" lang="ja-JP" altLang="en-US" sz="1800" b="1" dirty="0">
                  <a:solidFill>
                    <a:srgbClr val="FFFFCC"/>
                  </a:solidFill>
                  <a:latin typeface="Meiryo UI" panose="020B0604030504040204" pitchFamily="50" charset="-128"/>
                  <a:ea typeface="Meiryo UI" panose="020B0604030504040204" pitchFamily="50" charset="-128"/>
                </a:rPr>
                <a:t>向上</a:t>
              </a:r>
              <a:endParaRPr kumimoji="1" lang="ja-JP" altLang="en-US" dirty="0"/>
            </a:p>
          </p:txBody>
        </p:sp>
        <p:sp>
          <p:nvSpPr>
            <p:cNvPr id="9" name="正方形/長方形 8">
              <a:extLst>
                <a:ext uri="{FF2B5EF4-FFF2-40B4-BE49-F238E27FC236}">
                  <a16:creationId xmlns:a16="http://schemas.microsoft.com/office/drawing/2014/main" id="{F26F048D-1233-6A9D-365A-7CAD90C3E7F1}"/>
                </a:ext>
              </a:extLst>
            </p:cNvPr>
            <p:cNvSpPr/>
            <p:nvPr/>
          </p:nvSpPr>
          <p:spPr>
            <a:xfrm>
              <a:off x="3655641" y="1510113"/>
              <a:ext cx="1617785" cy="816428"/>
            </a:xfrm>
            <a:prstGeom prst="rect">
              <a:avLst/>
            </a:prstGeom>
            <a:solidFill>
              <a:srgbClr val="D93B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rgbClr val="FFFFCC"/>
                  </a:solidFill>
                  <a:latin typeface="Meiryo UI" panose="020B0604030504040204" pitchFamily="50" charset="-128"/>
                  <a:ea typeface="Meiryo UI" panose="020B0604030504040204" pitchFamily="50" charset="-128"/>
                </a:rPr>
                <a:t>従業員満足度</a:t>
              </a:r>
              <a:endParaRPr kumimoji="1" lang="en-US" altLang="ja-JP" sz="1800" b="1" dirty="0">
                <a:solidFill>
                  <a:srgbClr val="FFFFCC"/>
                </a:solidFill>
                <a:latin typeface="Meiryo UI" panose="020B0604030504040204" pitchFamily="50" charset="-128"/>
                <a:ea typeface="Meiryo UI" panose="020B0604030504040204" pitchFamily="50" charset="-128"/>
              </a:endParaRPr>
            </a:p>
            <a:p>
              <a:pPr algn="ctr"/>
              <a:r>
                <a:rPr kumimoji="1" lang="ja-JP" altLang="en-US" sz="1800" b="1" dirty="0">
                  <a:solidFill>
                    <a:srgbClr val="FFFFCC"/>
                  </a:solidFill>
                  <a:latin typeface="Meiryo UI" panose="020B0604030504040204" pitchFamily="50" charset="-128"/>
                  <a:ea typeface="Meiryo UI" panose="020B0604030504040204" pitchFamily="50" charset="-128"/>
                </a:rPr>
                <a:t>向上</a:t>
              </a:r>
              <a:endParaRPr kumimoji="1" lang="ja-JP" altLang="en-US" dirty="0"/>
            </a:p>
          </p:txBody>
        </p:sp>
        <p:sp>
          <p:nvSpPr>
            <p:cNvPr id="13" name="正方形/長方形 12">
              <a:extLst>
                <a:ext uri="{FF2B5EF4-FFF2-40B4-BE49-F238E27FC236}">
                  <a16:creationId xmlns:a16="http://schemas.microsoft.com/office/drawing/2014/main" id="{E73D5330-A2D0-5C1B-709B-DF80349C2C9D}"/>
                </a:ext>
              </a:extLst>
            </p:cNvPr>
            <p:cNvSpPr/>
            <p:nvPr/>
          </p:nvSpPr>
          <p:spPr>
            <a:xfrm>
              <a:off x="5384242" y="1510113"/>
              <a:ext cx="1617785" cy="816428"/>
            </a:xfrm>
            <a:prstGeom prst="rect">
              <a:avLst/>
            </a:prstGeom>
            <a:solidFill>
              <a:srgbClr val="EA8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rgbClr val="FFFFCC"/>
                  </a:solidFill>
                  <a:latin typeface="Meiryo UI" panose="020B0604030504040204" pitchFamily="50" charset="-128"/>
                  <a:ea typeface="Meiryo UI" panose="020B0604030504040204" pitchFamily="50" charset="-128"/>
                </a:rPr>
                <a:t>損金算入</a:t>
              </a:r>
              <a:endParaRPr kumimoji="1" lang="en-US" altLang="ja-JP" sz="1800" b="1" dirty="0">
                <a:solidFill>
                  <a:srgbClr val="FFFFCC"/>
                </a:solidFill>
                <a:latin typeface="Meiryo UI" panose="020B0604030504040204" pitchFamily="50" charset="-128"/>
                <a:ea typeface="Meiryo UI" panose="020B0604030504040204" pitchFamily="50" charset="-128"/>
              </a:endParaRPr>
            </a:p>
            <a:p>
              <a:pPr algn="ctr"/>
              <a:r>
                <a:rPr kumimoji="1" lang="en-US" altLang="ja-JP" b="1" dirty="0">
                  <a:solidFill>
                    <a:srgbClr val="FFFFCC"/>
                  </a:solidFill>
                  <a:latin typeface="Meiryo UI" panose="020B0604030504040204" pitchFamily="50" charset="-128"/>
                  <a:ea typeface="Meiryo UI" panose="020B0604030504040204" pitchFamily="50" charset="-128"/>
                </a:rPr>
                <a:t>OK</a:t>
              </a:r>
              <a:endParaRPr kumimoji="1" lang="ja-JP" altLang="en-US" dirty="0"/>
            </a:p>
          </p:txBody>
        </p:sp>
      </p:grpSp>
      <p:pic>
        <p:nvPicPr>
          <p:cNvPr id="18" name="図 17">
            <a:extLst>
              <a:ext uri="{FF2B5EF4-FFF2-40B4-BE49-F238E27FC236}">
                <a16:creationId xmlns:a16="http://schemas.microsoft.com/office/drawing/2014/main" id="{816170DD-98E2-0BA5-D021-8D90D487D1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414" y="1641048"/>
            <a:ext cx="3254113" cy="2440584"/>
          </a:xfrm>
          <a:prstGeom prst="rect">
            <a:avLst/>
          </a:prstGeom>
        </p:spPr>
      </p:pic>
      <p:pic>
        <p:nvPicPr>
          <p:cNvPr id="53" name="図 52" descr="図形, 円&#10;&#10;自動的に生成された説明">
            <a:extLst>
              <a:ext uri="{FF2B5EF4-FFF2-40B4-BE49-F238E27FC236}">
                <a16:creationId xmlns:a16="http://schemas.microsoft.com/office/drawing/2014/main" id="{65ECF766-357C-EE71-A684-16FAEAED38A8}"/>
              </a:ext>
            </a:extLst>
          </p:cNvPr>
          <p:cNvPicPr>
            <a:picLocks noChangeAspect="1"/>
          </p:cNvPicPr>
          <p:nvPr/>
        </p:nvPicPr>
        <p:blipFill>
          <a:blip r:embed="rId6">
            <a:extLst>
              <a:ext uri="{28A0092B-C50C-407E-A947-70E740481C1C}">
                <a14:useLocalDpi xmlns:a14="http://schemas.microsoft.com/office/drawing/2010/main" val="0"/>
              </a:ext>
            </a:extLst>
          </a:blip>
          <a:srcRect l="12017" b="28424"/>
          <a:stretch/>
        </p:blipFill>
        <p:spPr>
          <a:xfrm>
            <a:off x="-12582" y="7023600"/>
            <a:ext cx="4546778" cy="3698908"/>
          </a:xfrm>
          <a:prstGeom prst="rect">
            <a:avLst/>
          </a:prstGeom>
        </p:spPr>
      </p:pic>
      <p:pic>
        <p:nvPicPr>
          <p:cNvPr id="63" name="図 62" descr="図形, 円&#10;&#10;自動的に生成された説明">
            <a:extLst>
              <a:ext uri="{FF2B5EF4-FFF2-40B4-BE49-F238E27FC236}">
                <a16:creationId xmlns:a16="http://schemas.microsoft.com/office/drawing/2014/main" id="{AB27F7B2-B524-7708-08A0-5FAB50A19D55}"/>
              </a:ext>
            </a:extLst>
          </p:cNvPr>
          <p:cNvPicPr>
            <a:picLocks noChangeAspect="1"/>
          </p:cNvPicPr>
          <p:nvPr/>
        </p:nvPicPr>
        <p:blipFill>
          <a:blip r:embed="rId7">
            <a:extLst>
              <a:ext uri="{28A0092B-C50C-407E-A947-70E740481C1C}">
                <a14:useLocalDpi xmlns:a14="http://schemas.microsoft.com/office/drawing/2010/main" val="0"/>
              </a:ext>
            </a:extLst>
          </a:blip>
          <a:srcRect r="30883"/>
          <a:stretch/>
        </p:blipFill>
        <p:spPr>
          <a:xfrm>
            <a:off x="3657600" y="3574800"/>
            <a:ext cx="3901233" cy="5641626"/>
          </a:xfrm>
          <a:prstGeom prst="rect">
            <a:avLst/>
          </a:prstGeom>
        </p:spPr>
      </p:pic>
      <p:pic>
        <p:nvPicPr>
          <p:cNvPr id="65" name="図 64" descr="図形, 円&#10;&#10;自動的に生成された説明">
            <a:extLst>
              <a:ext uri="{FF2B5EF4-FFF2-40B4-BE49-F238E27FC236}">
                <a16:creationId xmlns:a16="http://schemas.microsoft.com/office/drawing/2014/main" id="{079625A9-C471-4F86-CA69-C0AAC16B83E6}"/>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l="14709"/>
          <a:stretch/>
        </p:blipFill>
        <p:spPr>
          <a:xfrm>
            <a:off x="-12582" y="3556800"/>
            <a:ext cx="2932913" cy="3438732"/>
          </a:xfrm>
          <a:prstGeom prst="rect">
            <a:avLst/>
          </a:prstGeom>
        </p:spPr>
      </p:pic>
      <p:pic>
        <p:nvPicPr>
          <p:cNvPr id="16" name="図 15">
            <a:extLst>
              <a:ext uri="{FF2B5EF4-FFF2-40B4-BE49-F238E27FC236}">
                <a16:creationId xmlns:a16="http://schemas.microsoft.com/office/drawing/2014/main" id="{8864F012-8015-E666-D0F9-D6AA05936AC4}"/>
              </a:ext>
            </a:extLst>
          </p:cNvPr>
          <p:cNvPicPr>
            <a:picLocks noChangeAspect="1"/>
          </p:cNvPicPr>
          <p:nvPr/>
        </p:nvPicPr>
        <p:blipFill>
          <a:blip r:embed="rId9" cstate="print">
            <a:clrChange>
              <a:clrFrom>
                <a:srgbClr val="FFFFFF"/>
              </a:clrFrom>
              <a:clrTo>
                <a:srgbClr val="FFFFFF">
                  <a:alpha val="0"/>
                </a:srgbClr>
              </a:clrTo>
            </a:clrChange>
            <a:duotone>
              <a:prstClr val="black"/>
              <a:srgbClr val="D93B43">
                <a:tint val="45000"/>
                <a:satMod val="400000"/>
              </a:srgbClr>
            </a:duotone>
            <a:extLst>
              <a:ext uri="{BEBA8EAE-BF5A-486C-A8C5-ECC9F3942E4B}">
                <a14:imgProps xmlns:a14="http://schemas.microsoft.com/office/drawing/2010/main">
                  <a14:imgLayer r:embed="rId10">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7839" y="3105942"/>
            <a:ext cx="1989188" cy="777464"/>
          </a:xfrm>
          <a:prstGeom prst="rect">
            <a:avLst/>
          </a:prstGeom>
        </p:spPr>
      </p:pic>
      <p:grpSp>
        <p:nvGrpSpPr>
          <p:cNvPr id="74" name="グループ化 73">
            <a:extLst>
              <a:ext uri="{FF2B5EF4-FFF2-40B4-BE49-F238E27FC236}">
                <a16:creationId xmlns:a16="http://schemas.microsoft.com/office/drawing/2014/main" id="{B33C8C59-7DFC-BBFD-CA71-E7B10D8B208D}"/>
              </a:ext>
            </a:extLst>
          </p:cNvPr>
          <p:cNvGrpSpPr/>
          <p:nvPr/>
        </p:nvGrpSpPr>
        <p:grpSpPr>
          <a:xfrm>
            <a:off x="174041" y="4188917"/>
            <a:ext cx="7211592" cy="3622319"/>
            <a:chOff x="206699" y="4818217"/>
            <a:chExt cx="7211592" cy="3622319"/>
          </a:xfrm>
        </p:grpSpPr>
        <p:grpSp>
          <p:nvGrpSpPr>
            <p:cNvPr id="49" name="グループ化 48">
              <a:extLst>
                <a:ext uri="{FF2B5EF4-FFF2-40B4-BE49-F238E27FC236}">
                  <a16:creationId xmlns:a16="http://schemas.microsoft.com/office/drawing/2014/main" id="{03C4422F-60DE-A78C-FE90-1DC916552C0F}"/>
                </a:ext>
              </a:extLst>
            </p:cNvPr>
            <p:cNvGrpSpPr/>
            <p:nvPr/>
          </p:nvGrpSpPr>
          <p:grpSpPr>
            <a:xfrm>
              <a:off x="477604" y="4818217"/>
              <a:ext cx="6940687" cy="1216436"/>
              <a:chOff x="477604" y="4818217"/>
              <a:chExt cx="6940687" cy="1216436"/>
            </a:xfrm>
          </p:grpSpPr>
          <p:grpSp>
            <p:nvGrpSpPr>
              <p:cNvPr id="39" name="グループ化 38">
                <a:extLst>
                  <a:ext uri="{FF2B5EF4-FFF2-40B4-BE49-F238E27FC236}">
                    <a16:creationId xmlns:a16="http://schemas.microsoft.com/office/drawing/2014/main" id="{42F718F0-97FB-A93C-0F7D-7C4D0890AD30}"/>
                  </a:ext>
                </a:extLst>
              </p:cNvPr>
              <p:cNvGrpSpPr/>
              <p:nvPr/>
            </p:nvGrpSpPr>
            <p:grpSpPr>
              <a:xfrm>
                <a:off x="477604" y="4818217"/>
                <a:ext cx="6940687" cy="1185658"/>
                <a:chOff x="477604" y="4818217"/>
                <a:chExt cx="6940687" cy="1185658"/>
              </a:xfrm>
            </p:grpSpPr>
            <p:pic>
              <p:nvPicPr>
                <p:cNvPr id="22" name="図 21" descr="おもちゃ, 人形, 時計 が含まれている画像&#10;&#10;自動的に生成された説明">
                  <a:extLst>
                    <a:ext uri="{FF2B5EF4-FFF2-40B4-BE49-F238E27FC236}">
                      <a16:creationId xmlns:a16="http://schemas.microsoft.com/office/drawing/2014/main" id="{201B1EDC-72C9-2406-F6BA-BC7C63681753}"/>
                    </a:ext>
                  </a:extLst>
                </p:cNvPr>
                <p:cNvPicPr>
                  <a:picLocks noChangeAspect="1"/>
                </p:cNvPicPr>
                <p:nvPr/>
              </p:nvPicPr>
              <p:blipFill>
                <a:blip r:embed="rId11">
                  <a:extLst>
                    <a:ext uri="{28A0092B-C50C-407E-A947-70E740481C1C}">
                      <a14:useLocalDpi xmlns:a14="http://schemas.microsoft.com/office/drawing/2010/main" val="0"/>
                    </a:ext>
                  </a:extLst>
                </a:blip>
                <a:srcRect l="69759" t="4399" b="58014"/>
                <a:stretch/>
              </p:blipFill>
              <p:spPr>
                <a:xfrm>
                  <a:off x="477604" y="4834659"/>
                  <a:ext cx="954595" cy="883734"/>
                </a:xfrm>
                <a:prstGeom prst="rect">
                  <a:avLst/>
                </a:prstGeom>
              </p:spPr>
            </p:pic>
            <p:sp>
              <p:nvSpPr>
                <p:cNvPr id="33" name="テキスト ボックス 32">
                  <a:extLst>
                    <a:ext uri="{FF2B5EF4-FFF2-40B4-BE49-F238E27FC236}">
                      <a16:creationId xmlns:a16="http://schemas.microsoft.com/office/drawing/2014/main" id="{BB8F3689-73BF-6C1B-88E9-D6B4B38F029E}"/>
                    </a:ext>
                  </a:extLst>
                </p:cNvPr>
                <p:cNvSpPr txBox="1"/>
                <p:nvPr/>
              </p:nvSpPr>
              <p:spPr>
                <a:xfrm>
                  <a:off x="1432199" y="4818217"/>
                  <a:ext cx="2286213"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マッサージに通う</a:t>
                  </a:r>
                </a:p>
              </p:txBody>
            </p:sp>
            <p:sp>
              <p:nvSpPr>
                <p:cNvPr id="34" name="テキスト ボックス 33">
                  <a:extLst>
                    <a:ext uri="{FF2B5EF4-FFF2-40B4-BE49-F238E27FC236}">
                      <a16:creationId xmlns:a16="http://schemas.microsoft.com/office/drawing/2014/main" id="{D6B4E765-51EB-5070-3A4D-5AF4861F153D}"/>
                    </a:ext>
                  </a:extLst>
                </p:cNvPr>
                <p:cNvSpPr txBox="1"/>
                <p:nvPr/>
              </p:nvSpPr>
              <p:spPr>
                <a:xfrm>
                  <a:off x="1433911" y="5155475"/>
                  <a:ext cx="343724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月１回１年間 計</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回通った場合</a:t>
                  </a:r>
                </a:p>
              </p:txBody>
            </p:sp>
            <p:sp>
              <p:nvSpPr>
                <p:cNvPr id="35" name="テキスト ボックス 34">
                  <a:extLst>
                    <a:ext uri="{FF2B5EF4-FFF2-40B4-BE49-F238E27FC236}">
                      <a16:creationId xmlns:a16="http://schemas.microsoft.com/office/drawing/2014/main" id="{8B8746FB-8F2E-FF27-E2D7-E9FC96DB1AEF}"/>
                    </a:ext>
                  </a:extLst>
                </p:cNvPr>
                <p:cNvSpPr txBox="1"/>
                <p:nvPr/>
              </p:nvSpPr>
              <p:spPr>
                <a:xfrm>
                  <a:off x="1433912" y="5401696"/>
                  <a:ext cx="296293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通常１回</a:t>
                  </a:r>
                  <a:r>
                    <a:rPr kumimoji="1" lang="en-US" altLang="ja-JP" sz="1400" dirty="0">
                      <a:latin typeface="Meiryo UI" panose="020B0604030504040204" pitchFamily="50" charset="-128"/>
                      <a:ea typeface="Meiryo UI" panose="020B0604030504040204" pitchFamily="50" charset="-128"/>
                    </a:rPr>
                    <a:t>6,600</a:t>
                  </a:r>
                  <a:r>
                    <a:rPr kumimoji="1" lang="ja-JP" altLang="en-US" sz="1400" dirty="0">
                      <a:latin typeface="Meiryo UI" panose="020B0604030504040204" pitchFamily="50" charset="-128"/>
                      <a:ea typeface="Meiryo UI" panose="020B0604030504040204" pitchFamily="50" charset="-128"/>
                    </a:rPr>
                    <a:t>円</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79,200</a:t>
                  </a:r>
                  <a:r>
                    <a:rPr kumimoji="1" lang="ja-JP" altLang="en-US" sz="1400" dirty="0">
                      <a:latin typeface="Meiryo UI" panose="020B0604030504040204" pitchFamily="50" charset="-128"/>
                      <a:ea typeface="Meiryo UI" panose="020B0604030504040204" pitchFamily="50" charset="-128"/>
                    </a:rPr>
                    <a:t>円</a:t>
                  </a:r>
                </a:p>
              </p:txBody>
            </p:sp>
            <p:sp>
              <p:nvSpPr>
                <p:cNvPr id="37" name="矢印: 右 36">
                  <a:extLst>
                    <a:ext uri="{FF2B5EF4-FFF2-40B4-BE49-F238E27FC236}">
                      <a16:creationId xmlns:a16="http://schemas.microsoft.com/office/drawing/2014/main" id="{70C176AE-7B84-A32C-A8BE-37AEB34CDFFC}"/>
                    </a:ext>
                  </a:extLst>
                </p:cNvPr>
                <p:cNvSpPr/>
                <p:nvPr/>
              </p:nvSpPr>
              <p:spPr>
                <a:xfrm>
                  <a:off x="4330557" y="5502370"/>
                  <a:ext cx="202295" cy="126412"/>
                </a:xfrm>
                <a:prstGeom prst="rightArrow">
                  <a:avLst/>
                </a:prstGeom>
                <a:solidFill>
                  <a:srgbClr val="D93B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A1634A22-F125-D19E-A9A5-0963ED13DC6D}"/>
                    </a:ext>
                  </a:extLst>
                </p:cNvPr>
                <p:cNvSpPr txBox="1"/>
                <p:nvPr/>
              </p:nvSpPr>
              <p:spPr>
                <a:xfrm>
                  <a:off x="1432199" y="5665321"/>
                  <a:ext cx="2604974" cy="338554"/>
                </a:xfrm>
                <a:prstGeom prst="rect">
                  <a:avLst/>
                </a:prstGeom>
                <a:noFill/>
              </p:spPr>
              <p:txBody>
                <a:bodyPr wrap="square" rtlCol="0">
                  <a:spAutoFit/>
                </a:bodyPr>
                <a:lstStyle/>
                <a:p>
                  <a:r>
                    <a:rPr kumimoji="1" lang="ja-JP" altLang="en-US" sz="1600" b="1" dirty="0">
                      <a:solidFill>
                        <a:srgbClr val="D93B43"/>
                      </a:solidFill>
                      <a:latin typeface="Meiryo UI" panose="020B0604030504040204" pitchFamily="50" charset="-128"/>
                      <a:ea typeface="Meiryo UI" panose="020B0604030504040204" pitchFamily="50" charset="-128"/>
                    </a:rPr>
                    <a:t>年間</a:t>
                  </a:r>
                  <a:r>
                    <a:rPr kumimoji="1" lang="en-US" altLang="ja-JP" sz="1600" b="1" dirty="0">
                      <a:solidFill>
                        <a:srgbClr val="D93B43"/>
                      </a:solidFill>
                      <a:latin typeface="Meiryo UI" panose="020B0604030504040204" pitchFamily="50" charset="-128"/>
                      <a:ea typeface="Meiryo UI" panose="020B0604030504040204" pitchFamily="50" charset="-128"/>
                    </a:rPr>
                    <a:t>12,960</a:t>
                  </a:r>
                  <a:r>
                    <a:rPr kumimoji="1" lang="ja-JP" altLang="en-US" sz="1600" b="1" dirty="0">
                      <a:solidFill>
                        <a:srgbClr val="D93B43"/>
                      </a:solidFill>
                      <a:latin typeface="Meiryo UI" panose="020B0604030504040204" pitchFamily="50" charset="-128"/>
                      <a:ea typeface="Meiryo UI" panose="020B0604030504040204" pitchFamily="50" charset="-128"/>
                    </a:rPr>
                    <a:t>円もおトク！</a:t>
                  </a:r>
                </a:p>
              </p:txBody>
            </p:sp>
            <p:sp>
              <p:nvSpPr>
                <p:cNvPr id="36" name="テキスト ボックス 35">
                  <a:extLst>
                    <a:ext uri="{FF2B5EF4-FFF2-40B4-BE49-F238E27FC236}">
                      <a16:creationId xmlns:a16="http://schemas.microsoft.com/office/drawing/2014/main" id="{51FD6C92-186F-B1BE-6D37-C8B9D8356F1B}"/>
                    </a:ext>
                  </a:extLst>
                </p:cNvPr>
                <p:cNvSpPr txBox="1"/>
                <p:nvPr/>
              </p:nvSpPr>
              <p:spPr>
                <a:xfrm>
                  <a:off x="4455359" y="5408520"/>
                  <a:ext cx="296293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１回</a:t>
                  </a:r>
                  <a:r>
                    <a:rPr kumimoji="1" lang="en-US" altLang="ja-JP" sz="1400" dirty="0">
                      <a:latin typeface="Meiryo UI" panose="020B0604030504040204" pitchFamily="50" charset="-128"/>
                      <a:ea typeface="Meiryo UI" panose="020B0604030504040204" pitchFamily="50" charset="-128"/>
                    </a:rPr>
                    <a:t>5,520</a:t>
                  </a:r>
                  <a:r>
                    <a:rPr kumimoji="1" lang="ja-JP" altLang="en-US" sz="1400" dirty="0">
                      <a:latin typeface="Meiryo UI" panose="020B0604030504040204" pitchFamily="50" charset="-128"/>
                      <a:ea typeface="Meiryo UI" panose="020B0604030504040204" pitchFamily="50" charset="-128"/>
                    </a:rPr>
                    <a:t>円</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66,240</a:t>
                  </a:r>
                  <a:r>
                    <a:rPr kumimoji="1" lang="ja-JP" altLang="en-US" sz="1400" b="1" dirty="0">
                      <a:latin typeface="Meiryo UI" panose="020B0604030504040204" pitchFamily="50" charset="-128"/>
                      <a:ea typeface="Meiryo UI" panose="020B0604030504040204" pitchFamily="50" charset="-128"/>
                    </a:rPr>
                    <a:t>円</a:t>
                  </a:r>
                </a:p>
              </p:txBody>
            </p:sp>
          </p:grpSp>
          <p:sp>
            <p:nvSpPr>
              <p:cNvPr id="48" name="テキスト ボックス 47">
                <a:extLst>
                  <a:ext uri="{FF2B5EF4-FFF2-40B4-BE49-F238E27FC236}">
                    <a16:creationId xmlns:a16="http://schemas.microsoft.com/office/drawing/2014/main" id="{3D63C99D-0889-EF2C-7EB0-E93C8AA977D4}"/>
                  </a:ext>
                </a:extLst>
              </p:cNvPr>
              <p:cNvSpPr txBox="1"/>
              <p:nvPr/>
            </p:nvSpPr>
            <p:spPr>
              <a:xfrm>
                <a:off x="608142" y="5665321"/>
                <a:ext cx="37401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母</a:t>
                </a:r>
              </a:p>
            </p:txBody>
          </p:sp>
        </p:grpSp>
        <p:grpSp>
          <p:nvGrpSpPr>
            <p:cNvPr id="51" name="グループ化 50">
              <a:extLst>
                <a:ext uri="{FF2B5EF4-FFF2-40B4-BE49-F238E27FC236}">
                  <a16:creationId xmlns:a16="http://schemas.microsoft.com/office/drawing/2014/main" id="{8101EE44-D8EF-1860-1B05-A3A28950E013}"/>
                </a:ext>
              </a:extLst>
            </p:cNvPr>
            <p:cNvGrpSpPr/>
            <p:nvPr/>
          </p:nvGrpSpPr>
          <p:grpSpPr>
            <a:xfrm>
              <a:off x="206699" y="6028103"/>
              <a:ext cx="5099227" cy="1179009"/>
              <a:chOff x="237246" y="5917193"/>
              <a:chExt cx="5099227" cy="1179009"/>
            </a:xfrm>
          </p:grpSpPr>
          <p:grpSp>
            <p:nvGrpSpPr>
              <p:cNvPr id="47" name="グループ化 46">
                <a:extLst>
                  <a:ext uri="{FF2B5EF4-FFF2-40B4-BE49-F238E27FC236}">
                    <a16:creationId xmlns:a16="http://schemas.microsoft.com/office/drawing/2014/main" id="{D10EDE09-1E54-B665-BF29-352950CCE061}"/>
                  </a:ext>
                </a:extLst>
              </p:cNvPr>
              <p:cNvGrpSpPr/>
              <p:nvPr/>
            </p:nvGrpSpPr>
            <p:grpSpPr>
              <a:xfrm>
                <a:off x="237246" y="5917193"/>
                <a:ext cx="5099227" cy="962426"/>
                <a:chOff x="237246" y="5917193"/>
                <a:chExt cx="5099227" cy="962426"/>
              </a:xfrm>
            </p:grpSpPr>
            <p:pic>
              <p:nvPicPr>
                <p:cNvPr id="24" name="図 23" descr="おもちゃ, 人形, 時計 が含まれている画像&#10;&#10;自動的に生成された説明">
                  <a:extLst>
                    <a:ext uri="{FF2B5EF4-FFF2-40B4-BE49-F238E27FC236}">
                      <a16:creationId xmlns:a16="http://schemas.microsoft.com/office/drawing/2014/main" id="{D5895A63-46FE-21D4-4461-FB5DAF342B51}"/>
                    </a:ext>
                  </a:extLst>
                </p:cNvPr>
                <p:cNvPicPr>
                  <a:picLocks noChangeAspect="1"/>
                </p:cNvPicPr>
                <p:nvPr/>
              </p:nvPicPr>
              <p:blipFill>
                <a:blip r:embed="rId11">
                  <a:extLst>
                    <a:ext uri="{28A0092B-C50C-407E-A947-70E740481C1C}">
                      <a14:useLocalDpi xmlns:a14="http://schemas.microsoft.com/office/drawing/2010/main" val="0"/>
                    </a:ext>
                  </a:extLst>
                </a:blip>
                <a:srcRect r="65696" b="63282"/>
                <a:stretch/>
              </p:blipFill>
              <p:spPr>
                <a:xfrm>
                  <a:off x="237246" y="5917193"/>
                  <a:ext cx="1059677" cy="844836"/>
                </a:xfrm>
                <a:prstGeom prst="rect">
                  <a:avLst/>
                </a:prstGeom>
              </p:spPr>
            </p:pic>
            <p:sp>
              <p:nvSpPr>
                <p:cNvPr id="40" name="テキスト ボックス 39">
                  <a:extLst>
                    <a:ext uri="{FF2B5EF4-FFF2-40B4-BE49-F238E27FC236}">
                      <a16:creationId xmlns:a16="http://schemas.microsoft.com/office/drawing/2014/main" id="{BA067FA0-E39B-AD81-4FF1-867AA7239124}"/>
                    </a:ext>
                  </a:extLst>
                </p:cNvPr>
                <p:cNvSpPr txBox="1"/>
                <p:nvPr/>
              </p:nvSpPr>
              <p:spPr>
                <a:xfrm>
                  <a:off x="1450946" y="5931410"/>
                  <a:ext cx="2286213"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スポーツジムに通う</a:t>
                  </a:r>
                </a:p>
              </p:txBody>
            </p:sp>
            <p:sp>
              <p:nvSpPr>
                <p:cNvPr id="41" name="テキスト ボックス 40">
                  <a:extLst>
                    <a:ext uri="{FF2B5EF4-FFF2-40B4-BE49-F238E27FC236}">
                      <a16:creationId xmlns:a16="http://schemas.microsoft.com/office/drawing/2014/main" id="{D1EB11BB-EA0C-EEFB-BFFB-02309613FFD0}"/>
                    </a:ext>
                  </a:extLst>
                </p:cNvPr>
                <p:cNvSpPr txBox="1"/>
                <p:nvPr/>
              </p:nvSpPr>
              <p:spPr>
                <a:xfrm>
                  <a:off x="1452658" y="6268668"/>
                  <a:ext cx="2702687"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年間パスポート　通常</a:t>
                  </a:r>
                  <a:r>
                    <a:rPr kumimoji="1" lang="en-US" altLang="ja-JP" sz="1400" dirty="0">
                      <a:latin typeface="Meiryo UI" panose="020B0604030504040204" pitchFamily="50" charset="-128"/>
                      <a:ea typeface="Meiryo UI" panose="020B0604030504040204" pitchFamily="50" charset="-128"/>
                    </a:rPr>
                    <a:t>195,580</a:t>
                  </a:r>
                  <a:r>
                    <a:rPr kumimoji="1" lang="ja-JP" altLang="en-US" sz="1400" dirty="0">
                      <a:latin typeface="Meiryo UI" panose="020B0604030504040204" pitchFamily="50" charset="-128"/>
                      <a:ea typeface="Meiryo UI" panose="020B0604030504040204" pitchFamily="50" charset="-128"/>
                    </a:rPr>
                    <a:t>円</a:t>
                  </a:r>
                </a:p>
              </p:txBody>
            </p:sp>
            <p:sp>
              <p:nvSpPr>
                <p:cNvPr id="44" name="矢印: 右 43">
                  <a:extLst>
                    <a:ext uri="{FF2B5EF4-FFF2-40B4-BE49-F238E27FC236}">
                      <a16:creationId xmlns:a16="http://schemas.microsoft.com/office/drawing/2014/main" id="{AC905E60-B181-E796-127D-C3C53BF83900}"/>
                    </a:ext>
                  </a:extLst>
                </p:cNvPr>
                <p:cNvSpPr/>
                <p:nvPr/>
              </p:nvSpPr>
              <p:spPr>
                <a:xfrm>
                  <a:off x="4059272" y="6377026"/>
                  <a:ext cx="202295" cy="126412"/>
                </a:xfrm>
                <a:prstGeom prst="rightArrow">
                  <a:avLst/>
                </a:prstGeom>
                <a:solidFill>
                  <a:srgbClr val="D93B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1D20B032-C903-FEA7-6C85-A49CD565D20C}"/>
                    </a:ext>
                  </a:extLst>
                </p:cNvPr>
                <p:cNvSpPr txBox="1"/>
                <p:nvPr/>
              </p:nvSpPr>
              <p:spPr>
                <a:xfrm>
                  <a:off x="1462746" y="6541065"/>
                  <a:ext cx="2604974" cy="338554"/>
                </a:xfrm>
                <a:prstGeom prst="rect">
                  <a:avLst/>
                </a:prstGeom>
                <a:noFill/>
              </p:spPr>
              <p:txBody>
                <a:bodyPr wrap="square" rtlCol="0">
                  <a:spAutoFit/>
                </a:bodyPr>
                <a:lstStyle/>
                <a:p>
                  <a:r>
                    <a:rPr kumimoji="1" lang="ja-JP" altLang="en-US" sz="1600" b="1" dirty="0">
                      <a:solidFill>
                        <a:srgbClr val="D93B43"/>
                      </a:solidFill>
                      <a:latin typeface="Meiryo UI" panose="020B0604030504040204" pitchFamily="50" charset="-128"/>
                      <a:ea typeface="Meiryo UI" panose="020B0604030504040204" pitchFamily="50" charset="-128"/>
                    </a:rPr>
                    <a:t>年間</a:t>
                  </a:r>
                  <a:r>
                    <a:rPr kumimoji="1" lang="en-US" altLang="ja-JP" sz="1600" b="1" dirty="0">
                      <a:solidFill>
                        <a:srgbClr val="D93B43"/>
                      </a:solidFill>
                      <a:latin typeface="Meiryo UI" panose="020B0604030504040204" pitchFamily="50" charset="-128"/>
                      <a:ea typeface="Meiryo UI" panose="020B0604030504040204" pitchFamily="50" charset="-128"/>
                    </a:rPr>
                    <a:t>37,180</a:t>
                  </a:r>
                  <a:r>
                    <a:rPr kumimoji="1" lang="ja-JP" altLang="en-US" sz="1600" b="1" dirty="0">
                      <a:solidFill>
                        <a:srgbClr val="D93B43"/>
                      </a:solidFill>
                      <a:latin typeface="Meiryo UI" panose="020B0604030504040204" pitchFamily="50" charset="-128"/>
                      <a:ea typeface="Meiryo UI" panose="020B0604030504040204" pitchFamily="50" charset="-128"/>
                    </a:rPr>
                    <a:t>円もおトク！</a:t>
                  </a:r>
                </a:p>
              </p:txBody>
            </p:sp>
            <p:sp>
              <p:nvSpPr>
                <p:cNvPr id="46" name="テキスト ボックス 45">
                  <a:extLst>
                    <a:ext uri="{FF2B5EF4-FFF2-40B4-BE49-F238E27FC236}">
                      <a16:creationId xmlns:a16="http://schemas.microsoft.com/office/drawing/2014/main" id="{A210C9D7-57AE-B991-1332-D49385593871}"/>
                    </a:ext>
                  </a:extLst>
                </p:cNvPr>
                <p:cNvSpPr txBox="1"/>
                <p:nvPr/>
              </p:nvSpPr>
              <p:spPr>
                <a:xfrm>
                  <a:off x="4182644" y="6276245"/>
                  <a:ext cx="1153829" cy="307777"/>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rPr>
                    <a:t>158,400</a:t>
                  </a:r>
                  <a:r>
                    <a:rPr kumimoji="1" lang="ja-JP" altLang="en-US" sz="1400" b="1" dirty="0">
                      <a:latin typeface="Meiryo UI" panose="020B0604030504040204" pitchFamily="50" charset="-128"/>
                      <a:ea typeface="Meiryo UI" panose="020B0604030504040204" pitchFamily="50" charset="-128"/>
                    </a:rPr>
                    <a:t>円</a:t>
                  </a:r>
                </a:p>
              </p:txBody>
            </p:sp>
          </p:grpSp>
          <p:sp>
            <p:nvSpPr>
              <p:cNvPr id="50" name="テキスト ボックス 49">
                <a:extLst>
                  <a:ext uri="{FF2B5EF4-FFF2-40B4-BE49-F238E27FC236}">
                    <a16:creationId xmlns:a16="http://schemas.microsoft.com/office/drawing/2014/main" id="{5FD4D6E1-FFBC-2FD9-BB6A-B893BA9214BD}"/>
                  </a:ext>
                </a:extLst>
              </p:cNvPr>
              <p:cNvSpPr txBox="1"/>
              <p:nvPr/>
            </p:nvSpPr>
            <p:spPr>
              <a:xfrm>
                <a:off x="626657" y="6726870"/>
                <a:ext cx="37401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父</a:t>
                </a:r>
              </a:p>
            </p:txBody>
          </p:sp>
        </p:grpSp>
        <p:grpSp>
          <p:nvGrpSpPr>
            <p:cNvPr id="62" name="グループ化 61">
              <a:extLst>
                <a:ext uri="{FF2B5EF4-FFF2-40B4-BE49-F238E27FC236}">
                  <a16:creationId xmlns:a16="http://schemas.microsoft.com/office/drawing/2014/main" id="{939A69D6-0939-55A5-ED76-A2EB8E28F115}"/>
                </a:ext>
              </a:extLst>
            </p:cNvPr>
            <p:cNvGrpSpPr/>
            <p:nvPr/>
          </p:nvGrpSpPr>
          <p:grpSpPr>
            <a:xfrm>
              <a:off x="499926" y="7042710"/>
              <a:ext cx="4417726" cy="1397826"/>
              <a:chOff x="534622" y="6901107"/>
              <a:chExt cx="4417726" cy="1397826"/>
            </a:xfrm>
          </p:grpSpPr>
          <p:grpSp>
            <p:nvGrpSpPr>
              <p:cNvPr id="55" name="グループ化 54">
                <a:extLst>
                  <a:ext uri="{FF2B5EF4-FFF2-40B4-BE49-F238E27FC236}">
                    <a16:creationId xmlns:a16="http://schemas.microsoft.com/office/drawing/2014/main" id="{A37BE082-FD6B-4068-C94E-AB2DA8166750}"/>
                  </a:ext>
                </a:extLst>
              </p:cNvPr>
              <p:cNvGrpSpPr/>
              <p:nvPr/>
            </p:nvGrpSpPr>
            <p:grpSpPr>
              <a:xfrm>
                <a:off x="534622" y="6976412"/>
                <a:ext cx="558557" cy="1123922"/>
                <a:chOff x="534622" y="6976412"/>
                <a:chExt cx="558557" cy="1123922"/>
              </a:xfrm>
            </p:grpSpPr>
            <p:pic>
              <p:nvPicPr>
                <p:cNvPr id="20" name="図 19" descr="おもちゃ, 人形, 時計 が含まれている画像&#10;&#10;自動的に生成された説明">
                  <a:extLst>
                    <a:ext uri="{FF2B5EF4-FFF2-40B4-BE49-F238E27FC236}">
                      <a16:creationId xmlns:a16="http://schemas.microsoft.com/office/drawing/2014/main" id="{35EBA8A5-1EAD-9DC4-4F49-770ACFA21E24}"/>
                    </a:ext>
                  </a:extLst>
                </p:cNvPr>
                <p:cNvPicPr>
                  <a:picLocks noChangeAspect="1"/>
                </p:cNvPicPr>
                <p:nvPr/>
              </p:nvPicPr>
              <p:blipFill>
                <a:blip r:embed="rId12">
                  <a:extLst>
                    <a:ext uri="{28A0092B-C50C-407E-A947-70E740481C1C}">
                      <a14:useLocalDpi xmlns:a14="http://schemas.microsoft.com/office/drawing/2010/main" val="0"/>
                    </a:ext>
                  </a:extLst>
                </a:blip>
                <a:srcRect l="53838" t="7732" b="54314"/>
                <a:stretch/>
              </p:blipFill>
              <p:spPr>
                <a:xfrm>
                  <a:off x="534622" y="6976412"/>
                  <a:ext cx="558557" cy="790700"/>
                </a:xfrm>
                <a:prstGeom prst="rect">
                  <a:avLst/>
                </a:prstGeom>
              </p:spPr>
            </p:pic>
            <p:sp>
              <p:nvSpPr>
                <p:cNvPr id="52" name="テキスト ボックス 51">
                  <a:extLst>
                    <a:ext uri="{FF2B5EF4-FFF2-40B4-BE49-F238E27FC236}">
                      <a16:creationId xmlns:a16="http://schemas.microsoft.com/office/drawing/2014/main" id="{C048F745-6780-63B0-6CD8-44FA781F581A}"/>
                    </a:ext>
                  </a:extLst>
                </p:cNvPr>
                <p:cNvSpPr txBox="1"/>
                <p:nvPr/>
              </p:nvSpPr>
              <p:spPr>
                <a:xfrm>
                  <a:off x="605583" y="7731002"/>
                  <a:ext cx="37401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娘</a:t>
                  </a:r>
                </a:p>
              </p:txBody>
            </p:sp>
          </p:grpSp>
          <p:sp>
            <p:nvSpPr>
              <p:cNvPr id="56" name="テキスト ボックス 55">
                <a:extLst>
                  <a:ext uri="{FF2B5EF4-FFF2-40B4-BE49-F238E27FC236}">
                    <a16:creationId xmlns:a16="http://schemas.microsoft.com/office/drawing/2014/main" id="{983C5BFA-5728-42BC-8986-0614668D0501}"/>
                  </a:ext>
                </a:extLst>
              </p:cNvPr>
              <p:cNvSpPr txBox="1"/>
              <p:nvPr/>
            </p:nvSpPr>
            <p:spPr>
              <a:xfrm>
                <a:off x="1478695" y="6901107"/>
                <a:ext cx="260497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英会話教室に通う</a:t>
                </a:r>
              </a:p>
            </p:txBody>
          </p:sp>
          <p:sp>
            <p:nvSpPr>
              <p:cNvPr id="57" name="テキスト ボックス 56">
                <a:extLst>
                  <a:ext uri="{FF2B5EF4-FFF2-40B4-BE49-F238E27FC236}">
                    <a16:creationId xmlns:a16="http://schemas.microsoft.com/office/drawing/2014/main" id="{63795169-938F-C05F-6213-9BB3DAAD7957}"/>
                  </a:ext>
                </a:extLst>
              </p:cNvPr>
              <p:cNvSpPr txBox="1"/>
              <p:nvPr/>
            </p:nvSpPr>
            <p:spPr>
              <a:xfrm>
                <a:off x="1480407" y="7238365"/>
                <a:ext cx="343724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40</a:t>
                </a:r>
                <a:r>
                  <a:rPr kumimoji="1" lang="ja-JP" altLang="en-US" sz="1400" dirty="0">
                    <a:latin typeface="Meiryo UI" panose="020B0604030504040204" pitchFamily="50" charset="-128"/>
                    <a:ea typeface="Meiryo UI" panose="020B0604030504040204" pitchFamily="50" charset="-128"/>
                  </a:rPr>
                  <a:t>分</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４回</a:t>
                </a:r>
              </a:p>
            </p:txBody>
          </p:sp>
          <p:sp>
            <p:nvSpPr>
              <p:cNvPr id="58" name="テキスト ボックス 57">
                <a:extLst>
                  <a:ext uri="{FF2B5EF4-FFF2-40B4-BE49-F238E27FC236}">
                    <a16:creationId xmlns:a16="http://schemas.microsoft.com/office/drawing/2014/main" id="{0531ECEA-606E-367E-28D2-1421A685CDC1}"/>
                  </a:ext>
                </a:extLst>
              </p:cNvPr>
              <p:cNvSpPr txBox="1"/>
              <p:nvPr/>
            </p:nvSpPr>
            <p:spPr>
              <a:xfrm>
                <a:off x="1480407" y="7484586"/>
                <a:ext cx="3471941"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通常 月</a:t>
                </a:r>
                <a:r>
                  <a:rPr kumimoji="1" lang="en-US" altLang="ja-JP" sz="1400" dirty="0">
                    <a:latin typeface="Meiryo UI" panose="020B0604030504040204" pitchFamily="50" charset="-128"/>
                    <a:ea typeface="Meiryo UI" panose="020B0604030504040204" pitchFamily="50" charset="-128"/>
                  </a:rPr>
                  <a:t>11,000</a:t>
                </a:r>
                <a:r>
                  <a:rPr kumimoji="1" lang="ja-JP" altLang="en-US" sz="1400" dirty="0">
                    <a:latin typeface="Meiryo UI" panose="020B0604030504040204" pitchFamily="50" charset="-128"/>
                    <a:ea typeface="Meiryo UI" panose="020B0604030504040204" pitchFamily="50" charset="-128"/>
                  </a:rPr>
                  <a:t>円</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132,000</a:t>
                </a:r>
                <a:r>
                  <a:rPr kumimoji="1" lang="ja-JP" altLang="en-US" sz="1400" dirty="0">
                    <a:latin typeface="Meiryo UI" panose="020B0604030504040204" pitchFamily="50" charset="-128"/>
                    <a:ea typeface="Meiryo UI" panose="020B0604030504040204" pitchFamily="50" charset="-128"/>
                  </a:rPr>
                  <a:t>円</a:t>
                </a:r>
              </a:p>
            </p:txBody>
          </p:sp>
          <p:sp>
            <p:nvSpPr>
              <p:cNvPr id="59" name="テキスト ボックス 58">
                <a:extLst>
                  <a:ext uri="{FF2B5EF4-FFF2-40B4-BE49-F238E27FC236}">
                    <a16:creationId xmlns:a16="http://schemas.microsoft.com/office/drawing/2014/main" id="{45975A77-4DE9-9081-B806-CEE11323FFBB}"/>
                  </a:ext>
                </a:extLst>
              </p:cNvPr>
              <p:cNvSpPr txBox="1"/>
              <p:nvPr/>
            </p:nvSpPr>
            <p:spPr>
              <a:xfrm>
                <a:off x="1891431" y="7706044"/>
                <a:ext cx="296293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8,800</a:t>
                </a:r>
                <a:r>
                  <a:rPr kumimoji="1" lang="ja-JP" altLang="en-US" sz="1400" dirty="0">
                    <a:latin typeface="Meiryo UI" panose="020B0604030504040204" pitchFamily="50" charset="-128"/>
                    <a:ea typeface="Meiryo UI" panose="020B0604030504040204" pitchFamily="50" charset="-128"/>
                  </a:rPr>
                  <a:t>円</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105,600</a:t>
                </a:r>
                <a:r>
                  <a:rPr kumimoji="1" lang="ja-JP" altLang="en-US" sz="1400" b="1" dirty="0">
                    <a:latin typeface="Meiryo UI" panose="020B0604030504040204" pitchFamily="50" charset="-128"/>
                    <a:ea typeface="Meiryo UI" panose="020B0604030504040204" pitchFamily="50" charset="-128"/>
                  </a:rPr>
                  <a:t>円</a:t>
                </a:r>
              </a:p>
            </p:txBody>
          </p:sp>
          <p:sp>
            <p:nvSpPr>
              <p:cNvPr id="60" name="矢印: 右 59">
                <a:extLst>
                  <a:ext uri="{FF2B5EF4-FFF2-40B4-BE49-F238E27FC236}">
                    <a16:creationId xmlns:a16="http://schemas.microsoft.com/office/drawing/2014/main" id="{B5F999E5-D8E4-1097-7EE9-A143C07782FF}"/>
                  </a:ext>
                </a:extLst>
              </p:cNvPr>
              <p:cNvSpPr/>
              <p:nvPr/>
            </p:nvSpPr>
            <p:spPr>
              <a:xfrm>
                <a:off x="1746564" y="7798528"/>
                <a:ext cx="202295" cy="126412"/>
              </a:xfrm>
              <a:prstGeom prst="rightArrow">
                <a:avLst/>
              </a:prstGeom>
              <a:solidFill>
                <a:srgbClr val="D93B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E203A5AB-05C0-A6DF-0E92-8D44F7FD4BEE}"/>
                  </a:ext>
                </a:extLst>
              </p:cNvPr>
              <p:cNvSpPr txBox="1"/>
              <p:nvPr/>
            </p:nvSpPr>
            <p:spPr>
              <a:xfrm>
                <a:off x="1478694" y="7960379"/>
                <a:ext cx="3315551" cy="338554"/>
              </a:xfrm>
              <a:prstGeom prst="rect">
                <a:avLst/>
              </a:prstGeom>
              <a:noFill/>
            </p:spPr>
            <p:txBody>
              <a:bodyPr wrap="square" rtlCol="0">
                <a:spAutoFit/>
              </a:bodyPr>
              <a:lstStyle/>
              <a:p>
                <a:r>
                  <a:rPr kumimoji="1" lang="ja-JP" altLang="en-US" sz="1600" b="1" dirty="0">
                    <a:solidFill>
                      <a:srgbClr val="D93B43"/>
                    </a:solidFill>
                    <a:latin typeface="Meiryo UI" panose="020B0604030504040204" pitchFamily="50" charset="-128"/>
                    <a:ea typeface="Meiryo UI" panose="020B0604030504040204" pitchFamily="50" charset="-128"/>
                  </a:rPr>
                  <a:t>年間</a:t>
                </a:r>
                <a:r>
                  <a:rPr kumimoji="1" lang="en-US" altLang="ja-JP" sz="1600" b="1" dirty="0">
                    <a:solidFill>
                      <a:srgbClr val="D93B43"/>
                    </a:solidFill>
                    <a:latin typeface="Meiryo UI" panose="020B0604030504040204" pitchFamily="50" charset="-128"/>
                    <a:ea typeface="Meiryo UI" panose="020B0604030504040204" pitchFamily="50" charset="-128"/>
                  </a:rPr>
                  <a:t>26,400</a:t>
                </a:r>
                <a:r>
                  <a:rPr kumimoji="1" lang="ja-JP" altLang="en-US" sz="1600" b="1" dirty="0">
                    <a:solidFill>
                      <a:srgbClr val="D93B43"/>
                    </a:solidFill>
                    <a:latin typeface="Meiryo UI" panose="020B0604030504040204" pitchFamily="50" charset="-128"/>
                    <a:ea typeface="Meiryo UI" panose="020B0604030504040204" pitchFamily="50" charset="-128"/>
                  </a:rPr>
                  <a:t>円もおトク！</a:t>
                </a:r>
              </a:p>
            </p:txBody>
          </p:sp>
        </p:grpSp>
      </p:grpSp>
      <p:sp>
        <p:nvSpPr>
          <p:cNvPr id="4" name="テキスト ボックス 3">
            <a:extLst>
              <a:ext uri="{FF2B5EF4-FFF2-40B4-BE49-F238E27FC236}">
                <a16:creationId xmlns:a16="http://schemas.microsoft.com/office/drawing/2014/main" id="{D959CDB3-3D06-8235-A38D-82FD7BC405AF}"/>
              </a:ext>
            </a:extLst>
          </p:cNvPr>
          <p:cNvSpPr txBox="1"/>
          <p:nvPr/>
        </p:nvSpPr>
        <p:spPr>
          <a:xfrm>
            <a:off x="373526" y="3787280"/>
            <a:ext cx="6812622"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家族全員で１年間特定のサービス特典を使った場合</a:t>
            </a:r>
          </a:p>
        </p:txBody>
      </p:sp>
      <p:sp>
        <p:nvSpPr>
          <p:cNvPr id="73" name="テキスト ボックス 72">
            <a:extLst>
              <a:ext uri="{FF2B5EF4-FFF2-40B4-BE49-F238E27FC236}">
                <a16:creationId xmlns:a16="http://schemas.microsoft.com/office/drawing/2014/main" id="{66E688FF-40C7-F1D3-76A6-098DFEC1D578}"/>
              </a:ext>
            </a:extLst>
          </p:cNvPr>
          <p:cNvSpPr txBox="1"/>
          <p:nvPr/>
        </p:nvSpPr>
        <p:spPr>
          <a:xfrm>
            <a:off x="636454" y="7710630"/>
            <a:ext cx="6286767" cy="584775"/>
          </a:xfrm>
          <a:prstGeom prst="rect">
            <a:avLst/>
          </a:prstGeom>
          <a:noFill/>
        </p:spPr>
        <p:txBody>
          <a:bodyPr wrap="square" rtlCol="0">
            <a:spAutoFit/>
          </a:bodyPr>
          <a:lstStyle/>
          <a:p>
            <a:r>
              <a:rPr kumimoji="1" lang="ja-JP" altLang="en-US" sz="3200" b="1" dirty="0">
                <a:solidFill>
                  <a:srgbClr val="D93B43"/>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年間トータルで</a:t>
            </a:r>
            <a:r>
              <a:rPr kumimoji="1" lang="en-US" altLang="ja-JP" sz="3200" b="1" dirty="0">
                <a:solidFill>
                  <a:srgbClr val="D93B43"/>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76,540</a:t>
            </a:r>
            <a:r>
              <a:rPr kumimoji="1" lang="ja-JP" altLang="en-US" sz="3200" b="1" dirty="0">
                <a:solidFill>
                  <a:srgbClr val="D93B43"/>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円おトク！　</a:t>
            </a:r>
          </a:p>
        </p:txBody>
      </p:sp>
      <p:pic>
        <p:nvPicPr>
          <p:cNvPr id="21" name="図 20" descr="グラフィカル ユーザー インターフェイス, アプリケーション&#10;&#10;自動的に生成された説明">
            <a:extLst>
              <a:ext uri="{FF2B5EF4-FFF2-40B4-BE49-F238E27FC236}">
                <a16:creationId xmlns:a16="http://schemas.microsoft.com/office/drawing/2014/main" id="{78BFE9B3-2B56-4B4F-922C-80A2B975883F}"/>
              </a:ext>
            </a:extLst>
          </p:cNvPr>
          <p:cNvPicPr>
            <a:picLocks noChangeAspect="1"/>
          </p:cNvPicPr>
          <p:nvPr/>
        </p:nvPicPr>
        <p:blipFill>
          <a:blip r:embed="rId13">
            <a:extLst>
              <a:ext uri="{28A0092B-C50C-407E-A947-70E740481C1C}">
                <a14:useLocalDpi xmlns:a14="http://schemas.microsoft.com/office/drawing/2010/main" val="0"/>
              </a:ext>
            </a:extLst>
          </a:blip>
          <a:srcRect r="49404" b="52154"/>
          <a:stretch/>
        </p:blipFill>
        <p:spPr>
          <a:xfrm>
            <a:off x="4249501" y="4097127"/>
            <a:ext cx="835222" cy="789826"/>
          </a:xfrm>
          <a:prstGeom prst="rect">
            <a:avLst/>
          </a:prstGeom>
        </p:spPr>
      </p:pic>
      <p:pic>
        <p:nvPicPr>
          <p:cNvPr id="17" name="図 16" descr="アイコン&#10;&#10;自動的に生成された説明">
            <a:extLst>
              <a:ext uri="{FF2B5EF4-FFF2-40B4-BE49-F238E27FC236}">
                <a16:creationId xmlns:a16="http://schemas.microsoft.com/office/drawing/2014/main" id="{EF8EBEE3-AEB4-FA32-7673-0F70F5CFC4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84723" y="5340810"/>
            <a:ext cx="1003012" cy="1001407"/>
          </a:xfrm>
          <a:prstGeom prst="rect">
            <a:avLst/>
          </a:prstGeom>
        </p:spPr>
      </p:pic>
      <p:pic>
        <p:nvPicPr>
          <p:cNvPr id="25" name="図 24" descr="束, 多い, いくつか, です が含まれている画像&#10;&#10;自動的に生成された説明">
            <a:extLst>
              <a:ext uri="{FF2B5EF4-FFF2-40B4-BE49-F238E27FC236}">
                <a16:creationId xmlns:a16="http://schemas.microsoft.com/office/drawing/2014/main" id="{FD0F53D6-F339-9D2D-11B1-07F6A402E1D5}"/>
              </a:ext>
            </a:extLst>
          </p:cNvPr>
          <p:cNvPicPr>
            <a:picLocks noChangeAspect="1"/>
          </p:cNvPicPr>
          <p:nvPr/>
        </p:nvPicPr>
        <p:blipFill>
          <a:blip r:embed="rId15">
            <a:extLst>
              <a:ext uri="{28A0092B-C50C-407E-A947-70E740481C1C}">
                <a14:useLocalDpi xmlns:a14="http://schemas.microsoft.com/office/drawing/2010/main" val="0"/>
              </a:ext>
            </a:extLst>
          </a:blip>
          <a:srcRect l="2919" t="50966" r="73951" b="24649"/>
          <a:stretch/>
        </p:blipFill>
        <p:spPr>
          <a:xfrm>
            <a:off x="4871156" y="6628781"/>
            <a:ext cx="1107807" cy="825636"/>
          </a:xfrm>
          <a:prstGeom prst="rect">
            <a:avLst/>
          </a:prstGeom>
        </p:spPr>
      </p:pic>
      <p:sp>
        <p:nvSpPr>
          <p:cNvPr id="27" name="正方形/長方形 26">
            <a:extLst>
              <a:ext uri="{FF2B5EF4-FFF2-40B4-BE49-F238E27FC236}">
                <a16:creationId xmlns:a16="http://schemas.microsoft.com/office/drawing/2014/main" id="{0B0DD038-7F4D-115A-2C0B-9CFF24C9112E}"/>
              </a:ext>
            </a:extLst>
          </p:cNvPr>
          <p:cNvSpPr/>
          <p:nvPr/>
        </p:nvSpPr>
        <p:spPr>
          <a:xfrm>
            <a:off x="0" y="10050393"/>
            <a:ext cx="7559675" cy="772896"/>
          </a:xfrm>
          <a:prstGeom prst="rect">
            <a:avLst/>
          </a:prstGeom>
          <a:solidFill>
            <a:srgbClr val="93B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A1364425-1B3C-6AEA-1E86-A8273E130F8D}"/>
              </a:ext>
            </a:extLst>
          </p:cNvPr>
          <p:cNvSpPr txBox="1"/>
          <p:nvPr/>
        </p:nvSpPr>
        <p:spPr>
          <a:xfrm>
            <a:off x="4016315" y="10197219"/>
            <a:ext cx="3468217" cy="400110"/>
          </a:xfrm>
          <a:prstGeom prst="rect">
            <a:avLst/>
          </a:prstGeom>
          <a:noFill/>
        </p:spPr>
        <p:txBody>
          <a:bodyPr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料金は裏面をご確認ください！</a:t>
            </a:r>
          </a:p>
        </p:txBody>
      </p:sp>
      <p:pic>
        <p:nvPicPr>
          <p:cNvPr id="30" name="図 29" descr="グラフ&#10;&#10;自動的に生成された説明">
            <a:extLst>
              <a:ext uri="{FF2B5EF4-FFF2-40B4-BE49-F238E27FC236}">
                <a16:creationId xmlns:a16="http://schemas.microsoft.com/office/drawing/2014/main" id="{6BF602AE-5461-C09F-C577-3E06D5DCA7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8303947"/>
            <a:ext cx="7559675" cy="1871416"/>
          </a:xfrm>
          <a:prstGeom prst="rect">
            <a:avLst/>
          </a:prstGeom>
        </p:spPr>
      </p:pic>
    </p:spTree>
    <p:extLst>
      <p:ext uri="{BB962C8B-B14F-4D97-AF65-F5344CB8AC3E}">
        <p14:creationId xmlns:p14="http://schemas.microsoft.com/office/powerpoint/2010/main" val="134496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4674D326-34DB-D11F-279B-9D56E1F7B466}"/>
              </a:ext>
            </a:extLst>
          </p:cNvPr>
          <p:cNvGraphicFramePr>
            <a:graphicFrameLocks noGrp="1"/>
          </p:cNvGraphicFramePr>
          <p:nvPr>
            <p:extLst>
              <p:ext uri="{D42A27DB-BD31-4B8C-83A1-F6EECF244321}">
                <p14:modId xmlns:p14="http://schemas.microsoft.com/office/powerpoint/2010/main" val="3110989365"/>
              </p:ext>
            </p:extLst>
          </p:nvPr>
        </p:nvGraphicFramePr>
        <p:xfrm>
          <a:off x="429043" y="159931"/>
          <a:ext cx="6701590" cy="5658543"/>
        </p:xfrm>
        <a:graphic>
          <a:graphicData uri="http://schemas.openxmlformats.org/drawingml/2006/table">
            <a:tbl>
              <a:tblPr firstRow="1" bandRow="1">
                <a:tableStyleId>{5C22544A-7EE6-4342-B048-85BDC9FD1C3A}</a:tableStyleId>
              </a:tblPr>
              <a:tblGrid>
                <a:gridCol w="2109621">
                  <a:extLst>
                    <a:ext uri="{9D8B030D-6E8A-4147-A177-3AD203B41FA5}">
                      <a16:colId xmlns:a16="http://schemas.microsoft.com/office/drawing/2014/main" val="2186214154"/>
                    </a:ext>
                  </a:extLst>
                </a:gridCol>
                <a:gridCol w="1758223">
                  <a:extLst>
                    <a:ext uri="{9D8B030D-6E8A-4147-A177-3AD203B41FA5}">
                      <a16:colId xmlns:a16="http://schemas.microsoft.com/office/drawing/2014/main" val="3791915019"/>
                    </a:ext>
                  </a:extLst>
                </a:gridCol>
                <a:gridCol w="1570682">
                  <a:extLst>
                    <a:ext uri="{9D8B030D-6E8A-4147-A177-3AD203B41FA5}">
                      <a16:colId xmlns:a16="http://schemas.microsoft.com/office/drawing/2014/main" val="629507573"/>
                    </a:ext>
                  </a:extLst>
                </a:gridCol>
                <a:gridCol w="1263064">
                  <a:extLst>
                    <a:ext uri="{9D8B030D-6E8A-4147-A177-3AD203B41FA5}">
                      <a16:colId xmlns:a16="http://schemas.microsoft.com/office/drawing/2014/main" val="3121132630"/>
                    </a:ext>
                  </a:extLst>
                </a:gridCol>
              </a:tblGrid>
              <a:tr h="370840">
                <a:tc gridSpan="4">
                  <a:txBody>
                    <a:bodyPr/>
                    <a:lstStyle/>
                    <a:p>
                      <a:pPr algn="ctr"/>
                      <a:r>
                        <a:rPr kumimoji="1" lang="ja-JP" altLang="en-US" dirty="0">
                          <a:latin typeface="Meiryo UI" panose="020B0604030504040204" pitchFamily="50" charset="-128"/>
                          <a:ea typeface="Meiryo UI" panose="020B0604030504040204" pitchFamily="50" charset="-128"/>
                        </a:rPr>
                        <a:t>ベネフィット・ステーション　</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料 金 表</a:t>
                      </a:r>
                    </a:p>
                  </a:txBody>
                  <a:tcPr>
                    <a:solidFill>
                      <a:srgbClr val="93BFDF"/>
                    </a:solidFill>
                  </a:tcPr>
                </a:tc>
                <a:tc hMerge="1">
                  <a:txBody>
                    <a:bodyPr/>
                    <a:lstStyle/>
                    <a:p>
                      <a:endParaRPr dirty="0"/>
                    </a:p>
                  </a:txBody>
                  <a:tcPr>
                    <a:solidFill>
                      <a:srgbClr val="93BFDF"/>
                    </a:solidFill>
                  </a:tcPr>
                </a:tc>
                <a:tc hMerge="1">
                  <a:txBody>
                    <a:bodyPr/>
                    <a:lstStyle/>
                    <a:p>
                      <a:endParaRPr kumimoji="1" lang="ja-JP" altLang="en-US" dirty="0"/>
                    </a:p>
                  </a:txBody>
                  <a:tcPr>
                    <a:solidFill>
                      <a:srgbClr val="93BFDF"/>
                    </a:solidFill>
                  </a:tcPr>
                </a:tc>
                <a:tc hMerge="1">
                  <a:txBody>
                    <a:bodyPr/>
                    <a:lstStyle/>
                    <a:p>
                      <a:endParaRPr kumimoji="1" lang="ja-JP" altLang="en-US"/>
                    </a:p>
                  </a:txBody>
                  <a:tcPr/>
                </a:tc>
                <a:extLst>
                  <a:ext uri="{0D108BD9-81ED-4DB2-BD59-A6C34878D82A}">
                    <a16:rowId xmlns:a16="http://schemas.microsoft.com/office/drawing/2014/main" val="1437415417"/>
                  </a:ext>
                </a:extLst>
              </a:tr>
              <a:tr h="243802">
                <a:tc rowSpan="2">
                  <a:txBody>
                    <a:bodyPr/>
                    <a:lstStyle/>
                    <a:p>
                      <a:pPr algn="ct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費目</a:t>
                      </a:r>
                    </a:p>
                  </a:txBody>
                  <a:tcPr>
                    <a:solidFill>
                      <a:srgbClr val="D6E6F2"/>
                    </a:solidFill>
                  </a:tcPr>
                </a:tc>
                <a:tc rowSpan="2">
                  <a:txBody>
                    <a:bodyPr/>
                    <a:lstStyle/>
                    <a:p>
                      <a:pPr algn="ct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従業員数</a:t>
                      </a:r>
                    </a:p>
                  </a:txBody>
                  <a:tcPr>
                    <a:solidFill>
                      <a:srgbClr val="D6E6F2"/>
                    </a:solidFill>
                  </a:tcPr>
                </a:tc>
                <a:tc gridSpan="2">
                  <a:txBody>
                    <a:bodyPr/>
                    <a:lstStyle/>
                    <a:p>
                      <a:pPr algn="ctr"/>
                      <a:r>
                        <a:rPr kumimoji="1" lang="ja-JP" altLang="en-US" b="1" dirty="0">
                          <a:latin typeface="Meiryo UI" panose="020B0604030504040204" pitchFamily="50" charset="-128"/>
                          <a:ea typeface="Meiryo UI" panose="020B0604030504040204" pitchFamily="50" charset="-128"/>
                        </a:rPr>
                        <a:t>料金</a:t>
                      </a:r>
                    </a:p>
                  </a:txBody>
                  <a:tcPr>
                    <a:solidFill>
                      <a:srgbClr val="D6E6F2"/>
                    </a:solidFill>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rgbClr val="D6E6F2"/>
                    </a:solidFill>
                  </a:tcPr>
                </a:tc>
                <a:extLst>
                  <a:ext uri="{0D108BD9-81ED-4DB2-BD59-A6C34878D82A}">
                    <a16:rowId xmlns:a16="http://schemas.microsoft.com/office/drawing/2014/main" val="228367752"/>
                  </a:ext>
                </a:extLst>
              </a:tr>
              <a:tr h="345307">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b="1" dirty="0">
                          <a:latin typeface="Meiryo UI" panose="020B0604030504040204" pitchFamily="50" charset="-128"/>
                          <a:ea typeface="Meiryo UI" panose="020B0604030504040204" pitchFamily="50" charset="-128"/>
                        </a:rPr>
                        <a:t>通常料金</a:t>
                      </a:r>
                    </a:p>
                  </a:txBody>
                  <a:tcPr>
                    <a:solidFill>
                      <a:srgbClr val="D6E6F2"/>
                    </a:solidFill>
                  </a:tcPr>
                </a:tc>
                <a:tc>
                  <a:txBody>
                    <a:bodyPr/>
                    <a:lstStyle/>
                    <a:p>
                      <a:pPr algn="ctr"/>
                      <a:r>
                        <a:rPr kumimoji="1" lang="en-US" altLang="ja-JP" b="1" dirty="0">
                          <a:latin typeface="Meiryo UI" panose="020B0604030504040204" pitchFamily="50" charset="-128"/>
                          <a:ea typeface="Meiryo UI" panose="020B0604030504040204" pitchFamily="50" charset="-128"/>
                        </a:rPr>
                        <a:t>PSR</a:t>
                      </a:r>
                      <a:r>
                        <a:rPr kumimoji="1" lang="ja-JP" altLang="en-US" b="1" dirty="0">
                          <a:latin typeface="Meiryo UI" panose="020B0604030504040204" pitchFamily="50" charset="-128"/>
                          <a:ea typeface="Meiryo UI" panose="020B0604030504040204" pitchFamily="50" charset="-128"/>
                        </a:rPr>
                        <a:t>料金</a:t>
                      </a:r>
                      <a:endParaRPr kumimoji="1" lang="ja-JP" altLang="en-US" b="1" dirty="0"/>
                    </a:p>
                  </a:txBody>
                  <a:tcPr>
                    <a:solidFill>
                      <a:srgbClr val="D6E6F2"/>
                    </a:solidFill>
                  </a:tcPr>
                </a:tc>
                <a:extLst>
                  <a:ext uri="{0D108BD9-81ED-4DB2-BD59-A6C34878D82A}">
                    <a16:rowId xmlns:a16="http://schemas.microsoft.com/office/drawing/2014/main" val="128551488"/>
                  </a:ext>
                </a:extLst>
              </a:tr>
              <a:tr h="370840">
                <a:tc rowSpan="4">
                  <a:txBody>
                    <a:bodyPr/>
                    <a:lstStyle/>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入会金</a:t>
                      </a:r>
                    </a:p>
                  </a:txBody>
                  <a:tcPr>
                    <a:solidFill>
                      <a:srgbClr val="FFE7E7"/>
                    </a:solidFill>
                  </a:tcPr>
                </a:tc>
                <a:tc>
                  <a:txBody>
                    <a:bodyPr/>
                    <a:lstStyle/>
                    <a:p>
                      <a:pPr algn="ct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名</a:t>
                      </a:r>
                    </a:p>
                  </a:txBody>
                  <a:tcPr>
                    <a:solidFill>
                      <a:srgbClr val="FFE7E7"/>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rPr>
                        <a:t>20,000</a:t>
                      </a:r>
                      <a:r>
                        <a:rPr kumimoji="1" lang="ja-JP" altLang="en-US" dirty="0">
                          <a:latin typeface="Meiryo UI" panose="020B0604030504040204" pitchFamily="50" charset="-128"/>
                          <a:ea typeface="Meiryo UI" panose="020B0604030504040204" pitchFamily="50" charset="-128"/>
                        </a:rPr>
                        <a:t>円</a:t>
                      </a:r>
                    </a:p>
                  </a:txBody>
                  <a:tcPr>
                    <a:solidFill>
                      <a:srgbClr val="FFE7E7"/>
                    </a:solidFill>
                  </a:tcPr>
                </a:tc>
                <a:tc rowSpan="4">
                  <a:txBody>
                    <a:bodyPr/>
                    <a:lstStyle/>
                    <a:p>
                      <a:pPr algn="ct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marL="0" algn="ctr" defTabSz="755934" rtl="0" eaLnBrk="1" latinLnBrk="0" hangingPunct="1"/>
                      <a:r>
                        <a:rPr kumimoji="1" lang="ja-JP" altLang="en-US" sz="1800" b="1" kern="1200" dirty="0">
                          <a:solidFill>
                            <a:srgbClr val="D93B43"/>
                          </a:solidFill>
                          <a:latin typeface="Meiryo UI" panose="020B0604030504040204" pitchFamily="50" charset="-128"/>
                          <a:ea typeface="Meiryo UI" panose="020B0604030504040204" pitchFamily="50" charset="-128"/>
                          <a:cs typeface="+mn-cs"/>
                        </a:rPr>
                        <a:t>入会金</a:t>
                      </a:r>
                      <a:endParaRPr kumimoji="1" lang="en-US" altLang="ja-JP" sz="1800" b="1" kern="1200" dirty="0">
                        <a:solidFill>
                          <a:srgbClr val="D93B43"/>
                        </a:solidFill>
                        <a:latin typeface="Meiryo UI" panose="020B0604030504040204" pitchFamily="50" charset="-128"/>
                        <a:ea typeface="Meiryo UI" panose="020B0604030504040204" pitchFamily="50" charset="-128"/>
                        <a:cs typeface="+mn-cs"/>
                      </a:endParaRPr>
                    </a:p>
                    <a:p>
                      <a:pPr algn="ctr"/>
                      <a:r>
                        <a:rPr kumimoji="1" lang="ja-JP" altLang="en-US" sz="1800" b="1" dirty="0">
                          <a:solidFill>
                            <a:srgbClr val="D93B43"/>
                          </a:solidFill>
                          <a:latin typeface="Meiryo UI" panose="020B0604030504040204" pitchFamily="50" charset="-128"/>
                          <a:ea typeface="Meiryo UI" panose="020B0604030504040204" pitchFamily="50" charset="-128"/>
                        </a:rPr>
                        <a:t>無料</a:t>
                      </a:r>
                      <a:endParaRPr kumimoji="1" lang="en-US" altLang="ja-JP" sz="1800" b="1" dirty="0">
                        <a:solidFill>
                          <a:srgbClr val="D93B43"/>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各プラン共通</a:t>
                      </a:r>
                    </a:p>
                  </a:txBody>
                  <a:tcPr>
                    <a:solidFill>
                      <a:srgbClr val="FFE7E7"/>
                    </a:solidFill>
                  </a:tcPr>
                </a:tc>
                <a:extLst>
                  <a:ext uri="{0D108BD9-81ED-4DB2-BD59-A6C34878D82A}">
                    <a16:rowId xmlns:a16="http://schemas.microsoft.com/office/drawing/2014/main" val="2770693279"/>
                  </a:ext>
                </a:extLst>
              </a:tr>
              <a:tr h="370840">
                <a:tc vMerge="1">
                  <a:txBody>
                    <a:bodyPr/>
                    <a:lstStyle/>
                    <a:p>
                      <a:endParaRPr kumimoji="1" lang="ja-JP" altLang="en-US" dirty="0">
                        <a:latin typeface="Meiryo UI" panose="020B0604030504040204" pitchFamily="50" charset="-128"/>
                        <a:ea typeface="Meiryo UI" panose="020B0604030504040204" pitchFamily="50" charset="-128"/>
                      </a:endParaRPr>
                    </a:p>
                  </a:txBody>
                  <a:tcPr>
                    <a:solidFill>
                      <a:schemeClr val="bg1">
                        <a:lumMod val="95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11</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100</a:t>
                      </a:r>
                      <a:r>
                        <a:rPr kumimoji="1" lang="ja-JP" altLang="en-US" dirty="0">
                          <a:latin typeface="Meiryo UI" panose="020B0604030504040204" pitchFamily="50" charset="-128"/>
                          <a:ea typeface="Meiryo UI" panose="020B0604030504040204" pitchFamily="50" charset="-128"/>
                        </a:rPr>
                        <a:t>名</a:t>
                      </a:r>
                    </a:p>
                  </a:txBody>
                  <a:tcPr>
                    <a:solidFill>
                      <a:srgbClr val="FFE7E7"/>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rPr>
                        <a:t>100,000</a:t>
                      </a:r>
                      <a:r>
                        <a:rPr kumimoji="1" lang="ja-JP" altLang="en-US" dirty="0">
                          <a:latin typeface="Meiryo UI" panose="020B0604030504040204" pitchFamily="50" charset="-128"/>
                          <a:ea typeface="Meiryo UI" panose="020B0604030504040204" pitchFamily="50" charset="-128"/>
                        </a:rPr>
                        <a:t>円</a:t>
                      </a:r>
                    </a:p>
                  </a:txBody>
                  <a:tcPr>
                    <a:solidFill>
                      <a:srgbClr val="FFE7E7"/>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solidFill>
                      <a:schemeClr val="bg1">
                        <a:lumMod val="95000"/>
                      </a:schemeClr>
                    </a:solidFill>
                  </a:tcPr>
                </a:tc>
                <a:extLst>
                  <a:ext uri="{0D108BD9-81ED-4DB2-BD59-A6C34878D82A}">
                    <a16:rowId xmlns:a16="http://schemas.microsoft.com/office/drawing/2014/main" val="276822331"/>
                  </a:ext>
                </a:extLst>
              </a:tr>
              <a:tr h="370840">
                <a:tc vMerge="1">
                  <a:txBody>
                    <a:bodyPr/>
                    <a:lstStyle/>
                    <a:p>
                      <a:endParaRPr kumimoji="1" lang="ja-JP" altLang="en-US" dirty="0">
                        <a:latin typeface="Meiryo UI" panose="020B0604030504040204" pitchFamily="50" charset="-128"/>
                        <a:ea typeface="Meiryo UI" panose="020B0604030504040204" pitchFamily="50" charset="-128"/>
                      </a:endParaRPr>
                    </a:p>
                  </a:txBody>
                  <a:tcPr>
                    <a:solidFill>
                      <a:schemeClr val="bg1">
                        <a:lumMod val="95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101</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1,000</a:t>
                      </a:r>
                      <a:r>
                        <a:rPr kumimoji="1" lang="ja-JP" altLang="en-US" dirty="0">
                          <a:latin typeface="Meiryo UI" panose="020B0604030504040204" pitchFamily="50" charset="-128"/>
                          <a:ea typeface="Meiryo UI" panose="020B0604030504040204" pitchFamily="50" charset="-128"/>
                        </a:rPr>
                        <a:t>名</a:t>
                      </a:r>
                    </a:p>
                  </a:txBody>
                  <a:tcPr>
                    <a:solidFill>
                      <a:srgbClr val="FFE7E7"/>
                    </a:solidFill>
                  </a:tcPr>
                </a:tc>
                <a:tc>
                  <a:txBody>
                    <a:bodyPr/>
                    <a:lstStyle/>
                    <a:p>
                      <a:pPr algn="ctr"/>
                      <a:r>
                        <a:rPr kumimoji="1" lang="en-US" altLang="ja-JP" dirty="0">
                          <a:latin typeface="Meiryo UI" panose="020B0604030504040204" pitchFamily="50" charset="-128"/>
                          <a:ea typeface="Meiryo UI" panose="020B0604030504040204" pitchFamily="50" charset="-128"/>
                        </a:rPr>
                        <a:t>300,000</a:t>
                      </a:r>
                      <a:r>
                        <a:rPr kumimoji="1" lang="ja-JP" altLang="en-US" dirty="0">
                          <a:latin typeface="Meiryo UI" panose="020B0604030504040204" pitchFamily="50" charset="-128"/>
                          <a:ea typeface="Meiryo UI" panose="020B0604030504040204" pitchFamily="50" charset="-128"/>
                        </a:rPr>
                        <a:t>円</a:t>
                      </a:r>
                    </a:p>
                  </a:txBody>
                  <a:tcPr>
                    <a:solidFill>
                      <a:srgbClr val="FFE7E7"/>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solidFill>
                      <a:schemeClr val="bg1">
                        <a:lumMod val="95000"/>
                      </a:schemeClr>
                    </a:solidFill>
                  </a:tcPr>
                </a:tc>
                <a:extLst>
                  <a:ext uri="{0D108BD9-81ED-4DB2-BD59-A6C34878D82A}">
                    <a16:rowId xmlns:a16="http://schemas.microsoft.com/office/drawing/2014/main" val="638485871"/>
                  </a:ext>
                </a:extLst>
              </a:tr>
              <a:tr h="370840">
                <a:tc vMerge="1">
                  <a:txBody>
                    <a:bodyPr/>
                    <a:lstStyle/>
                    <a:p>
                      <a:endParaRPr kumimoji="1" lang="ja-JP" altLang="en-US" dirty="0">
                        <a:latin typeface="Meiryo UI" panose="020B0604030504040204" pitchFamily="50" charset="-128"/>
                        <a:ea typeface="Meiryo UI" panose="020B0604030504040204" pitchFamily="50" charset="-128"/>
                      </a:endParaRPr>
                    </a:p>
                  </a:txBody>
                  <a:tcPr>
                    <a:solidFill>
                      <a:schemeClr val="bg1">
                        <a:lumMod val="95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1,001</a:t>
                      </a:r>
                      <a:r>
                        <a:rPr kumimoji="1" lang="ja-JP" altLang="en-US" dirty="0">
                          <a:latin typeface="Meiryo UI" panose="020B0604030504040204" pitchFamily="50" charset="-128"/>
                          <a:ea typeface="Meiryo UI" panose="020B0604030504040204" pitchFamily="50" charset="-128"/>
                        </a:rPr>
                        <a:t>名～</a:t>
                      </a:r>
                    </a:p>
                  </a:txBody>
                  <a:tcPr>
                    <a:solidFill>
                      <a:srgbClr val="FFE7E7"/>
                    </a:solidFill>
                  </a:tcPr>
                </a:tc>
                <a:tc>
                  <a:txBody>
                    <a:bodyPr/>
                    <a:lstStyle/>
                    <a:p>
                      <a:pPr algn="ctr"/>
                      <a:r>
                        <a:rPr kumimoji="1" lang="en-US" altLang="ja-JP" dirty="0">
                          <a:latin typeface="Meiryo UI" panose="020B0604030504040204" pitchFamily="50" charset="-128"/>
                          <a:ea typeface="Meiryo UI" panose="020B0604030504040204" pitchFamily="50" charset="-128"/>
                        </a:rPr>
                        <a:t>1,000,000</a:t>
                      </a:r>
                      <a:r>
                        <a:rPr kumimoji="1" lang="ja-JP" altLang="en-US" dirty="0">
                          <a:latin typeface="Meiryo UI" panose="020B0604030504040204" pitchFamily="50" charset="-128"/>
                          <a:ea typeface="Meiryo UI" panose="020B0604030504040204" pitchFamily="50" charset="-128"/>
                        </a:rPr>
                        <a:t>円</a:t>
                      </a:r>
                    </a:p>
                  </a:txBody>
                  <a:tcPr>
                    <a:solidFill>
                      <a:srgbClr val="FFE7E7"/>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solidFill>
                      <a:schemeClr val="bg1">
                        <a:lumMod val="95000"/>
                      </a:schemeClr>
                    </a:solidFill>
                  </a:tcPr>
                </a:tc>
                <a:extLst>
                  <a:ext uri="{0D108BD9-81ED-4DB2-BD59-A6C34878D82A}">
                    <a16:rowId xmlns:a16="http://schemas.microsoft.com/office/drawing/2014/main" val="4004264176"/>
                  </a:ext>
                </a:extLst>
              </a:tr>
              <a:tr h="370840">
                <a:tc rowSpan="4">
                  <a:txBody>
                    <a:bodyPr/>
                    <a:lstStyle/>
                    <a:p>
                      <a:pPr algn="ctr"/>
                      <a:endParaRPr kumimoji="1" lang="en-US" altLang="ja-JP" dirty="0">
                        <a:latin typeface="Meiryo UI" panose="020B0604030504040204" pitchFamily="50" charset="-128"/>
                        <a:ea typeface="Meiryo UI" panose="020B0604030504040204" pitchFamily="50" charset="-128"/>
                      </a:endParaRPr>
                    </a:p>
                    <a:p>
                      <a:pPr algn="ct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①ゴールドコース</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月</a:t>
                      </a:r>
                    </a:p>
                  </a:txBody>
                  <a:tcPr>
                    <a:solidFill>
                      <a:srgbClr val="F2F2F2"/>
                    </a:solidFill>
                  </a:tcPr>
                </a:tc>
                <a:tc>
                  <a:txBody>
                    <a:bodyPr/>
                    <a:lstStyle/>
                    <a:p>
                      <a:pPr algn="ct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名</a:t>
                      </a:r>
                    </a:p>
                  </a:txBody>
                  <a:tcPr>
                    <a:solidFill>
                      <a:srgbClr val="F2F2F2"/>
                    </a:solidFill>
                  </a:tcPr>
                </a:tc>
                <a:tc>
                  <a:txBody>
                    <a:bodyPr/>
                    <a:lstStyle/>
                    <a:p>
                      <a:pPr algn="ctr"/>
                      <a:r>
                        <a:rPr kumimoji="1" lang="en-US" altLang="ja-JP" dirty="0">
                          <a:latin typeface="Meiryo UI" panose="020B0604030504040204" pitchFamily="50" charset="-128"/>
                          <a:ea typeface="Meiryo UI" panose="020B0604030504040204" pitchFamily="50" charset="-128"/>
                        </a:rPr>
                        <a:t>10,500</a:t>
                      </a:r>
                      <a:r>
                        <a:rPr kumimoji="1" lang="ja-JP" altLang="en-US" dirty="0">
                          <a:latin typeface="Meiryo UI" panose="020B0604030504040204" pitchFamily="50" charset="-128"/>
                          <a:ea typeface="Meiryo UI" panose="020B0604030504040204" pitchFamily="50" charset="-128"/>
                        </a:rPr>
                        <a:t>円</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社</a:t>
                      </a:r>
                    </a:p>
                  </a:txBody>
                  <a:tcPr>
                    <a:solidFill>
                      <a:srgbClr val="F2F2F2"/>
                    </a:solidFill>
                  </a:tcPr>
                </a:tc>
                <a:tc rowSpan="4">
                  <a:txBody>
                    <a:bodyPr/>
                    <a:lstStyle/>
                    <a:p>
                      <a:pPr algn="ctr"/>
                      <a:endParaRPr kumimoji="1" lang="en-US" altLang="ja-JP" sz="1800" b="1" dirty="0">
                        <a:solidFill>
                          <a:srgbClr val="D93B43"/>
                        </a:solidFill>
                        <a:latin typeface="Meiryo UI" panose="020B0604030504040204" pitchFamily="50" charset="-128"/>
                        <a:ea typeface="Meiryo UI" panose="020B0604030504040204" pitchFamily="50" charset="-128"/>
                      </a:endParaRPr>
                    </a:p>
                    <a:p>
                      <a:pPr algn="ctr"/>
                      <a:endParaRPr kumimoji="1" lang="en-US" altLang="ja-JP" sz="1800" b="1" dirty="0">
                        <a:solidFill>
                          <a:srgbClr val="D93B43"/>
                        </a:solidFill>
                        <a:latin typeface="Meiryo UI" panose="020B0604030504040204" pitchFamily="50" charset="-128"/>
                        <a:ea typeface="Meiryo UI" panose="020B0604030504040204" pitchFamily="50" charset="-128"/>
                      </a:endParaRPr>
                    </a:p>
                    <a:p>
                      <a:pPr algn="ctr"/>
                      <a:r>
                        <a:rPr kumimoji="1" lang="en-US" altLang="ja-JP" sz="1800" b="1" dirty="0">
                          <a:solidFill>
                            <a:srgbClr val="D93B43"/>
                          </a:solidFill>
                          <a:latin typeface="Meiryo UI" panose="020B0604030504040204" pitchFamily="50" charset="-128"/>
                          <a:ea typeface="Meiryo UI" panose="020B0604030504040204" pitchFamily="50" charset="-128"/>
                        </a:rPr>
                        <a:t>850</a:t>
                      </a:r>
                      <a:r>
                        <a:rPr kumimoji="1" lang="ja-JP" altLang="en-US" sz="1800" b="1" dirty="0">
                          <a:solidFill>
                            <a:srgbClr val="D93B43"/>
                          </a:solidFill>
                          <a:latin typeface="Meiryo UI" panose="020B0604030504040204" pitchFamily="50" charset="-128"/>
                          <a:ea typeface="Meiryo UI" panose="020B0604030504040204" pitchFamily="50" charset="-128"/>
                        </a:rPr>
                        <a:t>円</a:t>
                      </a:r>
                      <a:r>
                        <a:rPr kumimoji="1" lang="en-US" altLang="ja-JP" sz="1800" b="1" dirty="0">
                          <a:solidFill>
                            <a:srgbClr val="D93B43"/>
                          </a:solidFill>
                          <a:latin typeface="Meiryo UI" panose="020B0604030504040204" pitchFamily="50" charset="-128"/>
                          <a:ea typeface="Meiryo UI" panose="020B0604030504040204" pitchFamily="50" charset="-128"/>
                        </a:rPr>
                        <a:t>/</a:t>
                      </a:r>
                      <a:r>
                        <a:rPr kumimoji="1" lang="ja-JP" altLang="en-US" sz="1800" b="1" dirty="0">
                          <a:solidFill>
                            <a:srgbClr val="D93B43"/>
                          </a:solidFill>
                          <a:latin typeface="Meiryo UI" panose="020B0604030504040204" pitchFamily="50" charset="-128"/>
                          <a:ea typeface="Meiryo UI" panose="020B0604030504040204" pitchFamily="50" charset="-128"/>
                        </a:rPr>
                        <a:t>名</a:t>
                      </a:r>
                    </a:p>
                  </a:txBody>
                  <a:tcPr>
                    <a:solidFill>
                      <a:srgbClr val="F2F2F2"/>
                    </a:solidFill>
                  </a:tcPr>
                </a:tc>
                <a:extLst>
                  <a:ext uri="{0D108BD9-81ED-4DB2-BD59-A6C34878D82A}">
                    <a16:rowId xmlns:a16="http://schemas.microsoft.com/office/drawing/2014/main" val="2972063289"/>
                  </a:ext>
                </a:extLst>
              </a:tr>
              <a:tr h="370840">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chemeClr val="bg1">
                        <a:lumMod val="95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11</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100</a:t>
                      </a:r>
                      <a:r>
                        <a:rPr kumimoji="1" lang="ja-JP" altLang="en-US" dirty="0">
                          <a:latin typeface="Meiryo UI" panose="020B0604030504040204" pitchFamily="50" charset="-128"/>
                          <a:ea typeface="Meiryo UI" panose="020B0604030504040204" pitchFamily="50" charset="-128"/>
                        </a:rPr>
                        <a:t>名</a:t>
                      </a:r>
                    </a:p>
                  </a:txBody>
                  <a:tcPr>
                    <a:solidFill>
                      <a:srgbClr val="F2F2F2"/>
                    </a:solidFill>
                  </a:tcPr>
                </a:tc>
                <a:tc>
                  <a:txBody>
                    <a:bodyPr/>
                    <a:lstStyle/>
                    <a:p>
                      <a:pPr algn="ctr"/>
                      <a:r>
                        <a:rPr kumimoji="1" lang="en-US" altLang="ja-JP" dirty="0">
                          <a:latin typeface="Meiryo UI" panose="020B0604030504040204" pitchFamily="50" charset="-128"/>
                          <a:ea typeface="Meiryo UI" panose="020B0604030504040204" pitchFamily="50" charset="-128"/>
                        </a:rPr>
                        <a:t>1,050</a:t>
                      </a:r>
                      <a:r>
                        <a:rPr kumimoji="1" lang="ja-JP" altLang="en-US" dirty="0">
                          <a:latin typeface="Meiryo UI" panose="020B0604030504040204" pitchFamily="50" charset="-128"/>
                          <a:ea typeface="Meiryo UI" panose="020B0604030504040204" pitchFamily="50" charset="-128"/>
                        </a:rPr>
                        <a:t>円</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名</a:t>
                      </a:r>
                    </a:p>
                  </a:txBody>
                  <a:tcPr>
                    <a:solidFill>
                      <a:srgbClr val="F2F2F2"/>
                    </a:solidFill>
                  </a:tcPr>
                </a:tc>
                <a:tc vMerge="1">
                  <a:txBody>
                    <a:bodyPr/>
                    <a:lstStyle/>
                    <a:p>
                      <a:pPr algn="ctr"/>
                      <a:endParaRPr kumimoji="1" lang="ja-JP" altLang="en-US" sz="1800" b="1" dirty="0">
                        <a:solidFill>
                          <a:srgbClr val="D93B43"/>
                        </a:solidFill>
                        <a:latin typeface="Meiryo UI" panose="020B0604030504040204" pitchFamily="50" charset="-128"/>
                        <a:ea typeface="Meiryo UI" panose="020B0604030504040204" pitchFamily="50" charset="-128"/>
                      </a:endParaRPr>
                    </a:p>
                  </a:txBody>
                  <a:tcPr>
                    <a:solidFill>
                      <a:srgbClr val="FFE7E7"/>
                    </a:solidFill>
                  </a:tcPr>
                </a:tc>
                <a:extLst>
                  <a:ext uri="{0D108BD9-81ED-4DB2-BD59-A6C34878D82A}">
                    <a16:rowId xmlns:a16="http://schemas.microsoft.com/office/drawing/2014/main" val="1756518804"/>
                  </a:ext>
                </a:extLst>
              </a:tr>
              <a:tr h="370840">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chemeClr val="bg1">
                        <a:lumMod val="95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101</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1,000</a:t>
                      </a:r>
                      <a:r>
                        <a:rPr kumimoji="1" lang="ja-JP" altLang="en-US" dirty="0">
                          <a:latin typeface="Meiryo UI" panose="020B0604030504040204" pitchFamily="50" charset="-128"/>
                          <a:ea typeface="Meiryo UI" panose="020B0604030504040204" pitchFamily="50" charset="-128"/>
                        </a:rPr>
                        <a:t>名</a:t>
                      </a:r>
                    </a:p>
                  </a:txBody>
                  <a:tcPr>
                    <a:solidFill>
                      <a:srgbClr val="F2F2F2"/>
                    </a:solidFill>
                  </a:tcPr>
                </a:tc>
                <a:tc>
                  <a:txBody>
                    <a:bodyPr/>
                    <a:lstStyle/>
                    <a:p>
                      <a:pPr algn="ctr"/>
                      <a:r>
                        <a:rPr kumimoji="1" lang="en-US" altLang="ja-JP" dirty="0">
                          <a:latin typeface="Meiryo UI" panose="020B0604030504040204" pitchFamily="50" charset="-128"/>
                          <a:ea typeface="Meiryo UI" panose="020B0604030504040204" pitchFamily="50" charset="-128"/>
                        </a:rPr>
                        <a:t>950</a:t>
                      </a:r>
                      <a:r>
                        <a:rPr kumimoji="1" lang="ja-JP" altLang="en-US" dirty="0">
                          <a:latin typeface="Meiryo UI" panose="020B0604030504040204" pitchFamily="50" charset="-128"/>
                          <a:ea typeface="Meiryo UI" panose="020B0604030504040204" pitchFamily="50" charset="-128"/>
                        </a:rPr>
                        <a:t>円</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名</a:t>
                      </a:r>
                    </a:p>
                  </a:txBody>
                  <a:tcPr>
                    <a:solidFill>
                      <a:srgbClr val="F2F2F2"/>
                    </a:solidFill>
                  </a:tcPr>
                </a:tc>
                <a:tc vMerge="1">
                  <a:txBody>
                    <a:bodyPr/>
                    <a:lstStyle/>
                    <a:p>
                      <a:pPr algn="ctr"/>
                      <a:endParaRPr kumimoji="1" lang="ja-JP" altLang="en-US" sz="1800" b="1" dirty="0">
                        <a:solidFill>
                          <a:srgbClr val="D93B43"/>
                        </a:solidFill>
                        <a:latin typeface="Meiryo UI" panose="020B0604030504040204" pitchFamily="50" charset="-128"/>
                        <a:ea typeface="Meiryo UI" panose="020B0604030504040204" pitchFamily="50" charset="-128"/>
                      </a:endParaRPr>
                    </a:p>
                  </a:txBody>
                  <a:tcPr>
                    <a:solidFill>
                      <a:srgbClr val="FFE7E7"/>
                    </a:solidFill>
                  </a:tcPr>
                </a:tc>
                <a:extLst>
                  <a:ext uri="{0D108BD9-81ED-4DB2-BD59-A6C34878D82A}">
                    <a16:rowId xmlns:a16="http://schemas.microsoft.com/office/drawing/2014/main" val="1820229560"/>
                  </a:ext>
                </a:extLst>
              </a:tr>
              <a:tr h="370840">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chemeClr val="bg1">
                        <a:lumMod val="95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1,001</a:t>
                      </a:r>
                      <a:r>
                        <a:rPr kumimoji="1" lang="ja-JP" altLang="en-US" dirty="0">
                          <a:latin typeface="Meiryo UI" panose="020B0604030504040204" pitchFamily="50" charset="-128"/>
                          <a:ea typeface="Meiryo UI" panose="020B0604030504040204" pitchFamily="50" charset="-128"/>
                        </a:rPr>
                        <a:t>名～</a:t>
                      </a:r>
                    </a:p>
                  </a:txBody>
                  <a:tcPr>
                    <a:solidFill>
                      <a:srgbClr val="F2F2F2"/>
                    </a:solidFill>
                  </a:tcPr>
                </a:tc>
                <a:tc>
                  <a:txBody>
                    <a:bodyPr/>
                    <a:lstStyle/>
                    <a:p>
                      <a:pPr algn="ctr"/>
                      <a:r>
                        <a:rPr kumimoji="1" lang="en-US" altLang="ja-JP" dirty="0">
                          <a:latin typeface="Meiryo UI" panose="020B0604030504040204" pitchFamily="50" charset="-128"/>
                          <a:ea typeface="Meiryo UI" panose="020B0604030504040204" pitchFamily="50" charset="-128"/>
                        </a:rPr>
                        <a:t>850/</a:t>
                      </a:r>
                      <a:r>
                        <a:rPr kumimoji="1" lang="ja-JP" altLang="en-US" dirty="0">
                          <a:latin typeface="Meiryo UI" panose="020B0604030504040204" pitchFamily="50" charset="-128"/>
                          <a:ea typeface="Meiryo UI" panose="020B0604030504040204" pitchFamily="50" charset="-128"/>
                        </a:rPr>
                        <a:t>名</a:t>
                      </a:r>
                    </a:p>
                  </a:txBody>
                  <a:tcPr>
                    <a:solidFill>
                      <a:srgbClr val="F2F2F2"/>
                    </a:solidFill>
                  </a:tcPr>
                </a:tc>
                <a:tc vMerge="1">
                  <a:txBody>
                    <a:bodyPr/>
                    <a:lstStyle/>
                    <a:p>
                      <a:pPr algn="ctr"/>
                      <a:endParaRPr kumimoji="1" lang="ja-JP" altLang="en-US" sz="1800" b="1" dirty="0">
                        <a:solidFill>
                          <a:srgbClr val="D93B43"/>
                        </a:solidFill>
                        <a:latin typeface="Meiryo UI" panose="020B0604030504040204" pitchFamily="50" charset="-128"/>
                        <a:ea typeface="Meiryo UI" panose="020B0604030504040204" pitchFamily="50" charset="-128"/>
                      </a:endParaRPr>
                    </a:p>
                  </a:txBody>
                  <a:tcPr>
                    <a:solidFill>
                      <a:srgbClr val="FFE7E7"/>
                    </a:solidFill>
                  </a:tcPr>
                </a:tc>
                <a:extLst>
                  <a:ext uri="{0D108BD9-81ED-4DB2-BD59-A6C34878D82A}">
                    <a16:rowId xmlns:a16="http://schemas.microsoft.com/office/drawing/2014/main" val="571259792"/>
                  </a:ext>
                </a:extLst>
              </a:tr>
              <a:tr h="370840">
                <a:tc rowSpan="2">
                  <a:txBody>
                    <a:bodyPr/>
                    <a:lstStyle/>
                    <a:p>
                      <a:pPr algn="ctr"/>
                      <a:r>
                        <a:rPr kumimoji="1" lang="ja-JP" altLang="en-US" dirty="0">
                          <a:latin typeface="Meiryo UI" panose="020B0604030504040204" pitchFamily="50" charset="-128"/>
                          <a:ea typeface="Meiryo UI" panose="020B0604030504040204" pitchFamily="50" charset="-128"/>
                        </a:rPr>
                        <a:t>②</a:t>
                      </a:r>
                      <a:r>
                        <a:rPr kumimoji="1" lang="en-US" altLang="ja-JP" dirty="0">
                          <a:latin typeface="Meiryo UI" panose="020B0604030504040204" pitchFamily="50" charset="-128"/>
                          <a:ea typeface="Meiryo UI" panose="020B0604030504040204" pitchFamily="50" charset="-128"/>
                        </a:rPr>
                        <a:t>Netflix</a:t>
                      </a:r>
                      <a:r>
                        <a:rPr kumimoji="1" lang="ja-JP" altLang="en-US" dirty="0">
                          <a:latin typeface="Meiryo UI" panose="020B0604030504040204" pitchFamily="50" charset="-128"/>
                          <a:ea typeface="Meiryo UI" panose="020B0604030504040204" pitchFamily="50" charset="-128"/>
                        </a:rPr>
                        <a:t>プラン</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月</a:t>
                      </a:r>
                    </a:p>
                  </a:txBody>
                  <a:tcPr>
                    <a:solidFill>
                      <a:schemeClr val="bg1">
                        <a:lumMod val="9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名</a:t>
                      </a:r>
                    </a:p>
                  </a:txBody>
                  <a:tcPr>
                    <a:solidFill>
                      <a:schemeClr val="bg1">
                        <a:lumMod val="95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12,500</a:t>
                      </a:r>
                      <a:r>
                        <a:rPr kumimoji="1" lang="ja-JP" altLang="en-US" dirty="0">
                          <a:latin typeface="Meiryo UI" panose="020B0604030504040204" pitchFamily="50" charset="-128"/>
                          <a:ea typeface="Meiryo UI" panose="020B0604030504040204" pitchFamily="50" charset="-128"/>
                        </a:rPr>
                        <a:t>円</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社</a:t>
                      </a:r>
                    </a:p>
                  </a:txBody>
                  <a:tcPr>
                    <a:solidFill>
                      <a:schemeClr val="bg1">
                        <a:lumMod val="95000"/>
                      </a:schemeClr>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1" lang="en-US" altLang="ja-JP" sz="1490" b="1" i="0" u="none" strike="noStrike" kern="1200" cap="none" spc="0" normalizeH="0" baseline="0" noProof="0" dirty="0">
                          <a:ln>
                            <a:noFill/>
                          </a:ln>
                          <a:solidFill>
                            <a:srgbClr val="D93B43"/>
                          </a:solidFill>
                          <a:effectLst/>
                          <a:uLnTx/>
                          <a:uFillTx/>
                          <a:latin typeface="Meiryo UI" panose="020B0604030504040204" pitchFamily="50" charset="-128"/>
                          <a:ea typeface="Meiryo UI" panose="020B0604030504040204" pitchFamily="50" charset="-128"/>
                          <a:cs typeface="+mn-cs"/>
                        </a:rPr>
                        <a:t>1,250</a:t>
                      </a:r>
                      <a:r>
                        <a:rPr kumimoji="1" lang="ja-JP" altLang="en-US" sz="1490" b="1" i="0" u="none" strike="noStrike" kern="1200" cap="none" spc="0" normalizeH="0" baseline="0" noProof="0" dirty="0">
                          <a:ln>
                            <a:noFill/>
                          </a:ln>
                          <a:solidFill>
                            <a:srgbClr val="D93B43"/>
                          </a:solidFill>
                          <a:effectLst/>
                          <a:uLnTx/>
                          <a:uFillTx/>
                          <a:latin typeface="Meiryo UI" panose="020B0604030504040204" pitchFamily="50" charset="-128"/>
                          <a:ea typeface="Meiryo UI" panose="020B0604030504040204" pitchFamily="50" charset="-128"/>
                          <a:cs typeface="+mn-cs"/>
                        </a:rPr>
                        <a:t>円</a:t>
                      </a:r>
                      <a:r>
                        <a:rPr kumimoji="1" lang="en-US" altLang="ja-JP" sz="1490" b="1" i="0" u="none" strike="noStrike" kern="1200" cap="none" spc="0" normalizeH="0" baseline="0" noProof="0" dirty="0">
                          <a:ln>
                            <a:noFill/>
                          </a:ln>
                          <a:solidFill>
                            <a:srgbClr val="D93B43"/>
                          </a:solidFill>
                          <a:effectLst/>
                          <a:uLnTx/>
                          <a:uFillTx/>
                          <a:latin typeface="Meiryo UI" panose="020B0604030504040204" pitchFamily="50" charset="-128"/>
                          <a:ea typeface="Meiryo UI" panose="020B0604030504040204" pitchFamily="50" charset="-128"/>
                          <a:cs typeface="+mn-cs"/>
                        </a:rPr>
                        <a:t>/</a:t>
                      </a:r>
                      <a:r>
                        <a:rPr kumimoji="1" lang="ja-JP" altLang="en-US" sz="1490" b="1" i="0" u="none" strike="noStrike" kern="1200" cap="none" spc="0" normalizeH="0" baseline="0" noProof="0" dirty="0">
                          <a:ln>
                            <a:noFill/>
                          </a:ln>
                          <a:solidFill>
                            <a:srgbClr val="D93B43"/>
                          </a:solidFill>
                          <a:effectLst/>
                          <a:uLnTx/>
                          <a:uFillTx/>
                          <a:latin typeface="Meiryo UI" panose="020B0604030504040204" pitchFamily="50" charset="-128"/>
                          <a:ea typeface="Meiryo UI" panose="020B0604030504040204" pitchFamily="50" charset="-128"/>
                          <a:cs typeface="+mn-cs"/>
                        </a:rPr>
                        <a:t>名</a:t>
                      </a:r>
                      <a:endParaRPr kumimoji="1" lang="ja-JP" altLang="en-US" sz="1490" b="1" dirty="0">
                        <a:solidFill>
                          <a:srgbClr val="D93B43"/>
                        </a:solidFill>
                        <a:latin typeface="Meiryo UI" panose="020B0604030504040204" pitchFamily="50" charset="-128"/>
                        <a:ea typeface="Meiryo UI" panose="020B0604030504040204" pitchFamily="50" charset="-128"/>
                      </a:endParaRPr>
                    </a:p>
                  </a:txBody>
                  <a:tcPr>
                    <a:solidFill>
                      <a:schemeClr val="bg1">
                        <a:lumMod val="95000"/>
                      </a:schemeClr>
                    </a:solidFill>
                  </a:tcPr>
                </a:tc>
                <a:extLst>
                  <a:ext uri="{0D108BD9-81ED-4DB2-BD59-A6C34878D82A}">
                    <a16:rowId xmlns:a16="http://schemas.microsoft.com/office/drawing/2014/main" val="697236736"/>
                  </a:ext>
                </a:extLst>
              </a:tr>
              <a:tr h="370840">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chemeClr val="bg1">
                        <a:lumMod val="95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11</a:t>
                      </a:r>
                      <a:r>
                        <a:rPr kumimoji="1" lang="ja-JP" altLang="en-US" dirty="0">
                          <a:latin typeface="Meiryo UI" panose="020B0604030504040204" pitchFamily="50" charset="-128"/>
                          <a:ea typeface="Meiryo UI" panose="020B0604030504040204" pitchFamily="50" charset="-128"/>
                        </a:rPr>
                        <a:t>名～</a:t>
                      </a:r>
                    </a:p>
                  </a:txBody>
                  <a:tcPr>
                    <a:solidFill>
                      <a:schemeClr val="bg1">
                        <a:lumMod val="95000"/>
                      </a:schemeClr>
                    </a:solidFill>
                  </a:tcPr>
                </a:tc>
                <a:tc gridSpan="2">
                  <a:txBody>
                    <a:bodyPr/>
                    <a:lstStyle/>
                    <a:p>
                      <a:pPr algn="ctr"/>
                      <a:r>
                        <a:rPr kumimoji="1" lang="en-US" altLang="ja-JP" dirty="0">
                          <a:latin typeface="Meiryo UI" panose="020B0604030504040204" pitchFamily="50" charset="-128"/>
                          <a:ea typeface="Meiryo UI" panose="020B0604030504040204" pitchFamily="50" charset="-128"/>
                        </a:rPr>
                        <a:t>1,250</a:t>
                      </a:r>
                      <a:r>
                        <a:rPr kumimoji="1" lang="ja-JP" altLang="en-US" dirty="0">
                          <a:latin typeface="Meiryo UI" panose="020B0604030504040204" pitchFamily="50" charset="-128"/>
                          <a:ea typeface="Meiryo UI" panose="020B0604030504040204" pitchFamily="50" charset="-128"/>
                        </a:rPr>
                        <a:t>円</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名</a:t>
                      </a:r>
                    </a:p>
                  </a:txBody>
                  <a:tcPr>
                    <a:solidFill>
                      <a:schemeClr val="bg1">
                        <a:lumMod val="95000"/>
                      </a:schemeClr>
                    </a:solidFill>
                  </a:tcPr>
                </a:tc>
                <a:tc h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1" lang="ja-JP" altLang="en-US" sz="1800" b="1" dirty="0">
                        <a:solidFill>
                          <a:srgbClr val="D93B43"/>
                        </a:solidFill>
                        <a:latin typeface="Meiryo UI" panose="020B0604030504040204" pitchFamily="50" charset="-128"/>
                        <a:ea typeface="Meiryo UI" panose="020B0604030504040204" pitchFamily="50" charset="-128"/>
                      </a:endParaRPr>
                    </a:p>
                  </a:txBody>
                  <a:tcPr>
                    <a:solidFill>
                      <a:schemeClr val="bg1">
                        <a:lumMod val="95000"/>
                      </a:schemeClr>
                    </a:solidFill>
                  </a:tcPr>
                </a:tc>
                <a:extLst>
                  <a:ext uri="{0D108BD9-81ED-4DB2-BD59-A6C34878D82A}">
                    <a16:rowId xmlns:a16="http://schemas.microsoft.com/office/drawing/2014/main" val="42839599"/>
                  </a:ext>
                </a:extLst>
              </a:tr>
              <a:tr h="370840">
                <a:tc rowSpan="2">
                  <a:txBody>
                    <a:bodyPr/>
                    <a:lstStyle/>
                    <a:p>
                      <a:pPr algn="ctr"/>
                      <a:r>
                        <a:rPr kumimoji="1" lang="ja-JP" altLang="en-US" dirty="0">
                          <a:latin typeface="Meiryo UI" panose="020B0604030504040204" pitchFamily="50" charset="-128"/>
                          <a:ea typeface="Meiryo UI" panose="020B0604030504040204" pitchFamily="50" charset="-128"/>
                        </a:rPr>
                        <a:t>③</a:t>
                      </a:r>
                      <a:r>
                        <a:rPr kumimoji="1" lang="en-US" altLang="ja-JP" dirty="0">
                          <a:latin typeface="Meiryo UI" panose="020B0604030504040204" pitchFamily="50" charset="-128"/>
                          <a:ea typeface="Meiryo UI" panose="020B0604030504040204" pitchFamily="50" charset="-128"/>
                        </a:rPr>
                        <a:t>Netflix</a:t>
                      </a:r>
                      <a:r>
                        <a:rPr kumimoji="1" lang="ja-JP" altLang="en-US" dirty="0">
                          <a:latin typeface="Meiryo UI" panose="020B0604030504040204" pitchFamily="50" charset="-128"/>
                          <a:ea typeface="Meiryo UI" panose="020B0604030504040204" pitchFamily="50" charset="-128"/>
                        </a:rPr>
                        <a:t>得々プラン</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月</a:t>
                      </a:r>
                    </a:p>
                  </a:txBody>
                  <a:tcPr>
                    <a:solidFill>
                      <a:srgbClr val="F2F2F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名</a:t>
                      </a:r>
                    </a:p>
                  </a:txBody>
                  <a:tcPr>
                    <a:solidFill>
                      <a:srgbClr val="F2F2F2"/>
                    </a:solidFill>
                  </a:tcPr>
                </a:tc>
                <a:tc>
                  <a:txBody>
                    <a:bodyPr/>
                    <a:lstStyle/>
                    <a:p>
                      <a:pPr algn="ctr"/>
                      <a:r>
                        <a:rPr kumimoji="1" lang="en-US" altLang="ja-JP" dirty="0">
                          <a:latin typeface="Meiryo UI" panose="020B0604030504040204" pitchFamily="50" charset="-128"/>
                          <a:ea typeface="Meiryo UI" panose="020B0604030504040204" pitchFamily="50" charset="-128"/>
                        </a:rPr>
                        <a:t>17,500/</a:t>
                      </a:r>
                      <a:r>
                        <a:rPr kumimoji="1" lang="ja-JP" altLang="en-US" dirty="0">
                          <a:latin typeface="Meiryo UI" panose="020B0604030504040204" pitchFamily="50" charset="-128"/>
                          <a:ea typeface="Meiryo UI" panose="020B0604030504040204" pitchFamily="50" charset="-128"/>
                        </a:rPr>
                        <a:t>社</a:t>
                      </a:r>
                    </a:p>
                  </a:txBody>
                  <a:tcPr>
                    <a:solidFill>
                      <a:srgbClr val="F2F2F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1" lang="en-US" altLang="ja-JP" sz="1488" b="1" i="0" u="none" strike="noStrike" kern="1200" cap="none" spc="0" normalizeH="0" baseline="0" noProof="0" dirty="0">
                          <a:ln>
                            <a:noFill/>
                          </a:ln>
                          <a:solidFill>
                            <a:srgbClr val="D93B43"/>
                          </a:solidFill>
                          <a:effectLst/>
                          <a:uLnTx/>
                          <a:uFillTx/>
                          <a:latin typeface="Meiryo UI" panose="020B0604030504040204" pitchFamily="50" charset="-128"/>
                          <a:ea typeface="Meiryo UI" panose="020B0604030504040204" pitchFamily="50" charset="-128"/>
                          <a:cs typeface="+mn-cs"/>
                        </a:rPr>
                        <a:t>1,750</a:t>
                      </a:r>
                      <a:r>
                        <a:rPr kumimoji="1" lang="ja-JP" altLang="en-US" sz="1488" b="1" i="0" u="none" strike="noStrike" kern="1200" cap="none" spc="0" normalizeH="0" baseline="0" noProof="0" dirty="0">
                          <a:ln>
                            <a:noFill/>
                          </a:ln>
                          <a:solidFill>
                            <a:srgbClr val="D93B43"/>
                          </a:solidFill>
                          <a:effectLst/>
                          <a:uLnTx/>
                          <a:uFillTx/>
                          <a:latin typeface="Meiryo UI" panose="020B0604030504040204" pitchFamily="50" charset="-128"/>
                          <a:ea typeface="Meiryo UI" panose="020B0604030504040204" pitchFamily="50" charset="-128"/>
                          <a:cs typeface="+mn-cs"/>
                        </a:rPr>
                        <a:t>円</a:t>
                      </a:r>
                      <a:r>
                        <a:rPr kumimoji="1" lang="en-US" altLang="ja-JP" sz="1488" b="1" i="0" u="none" strike="noStrike" kern="1200" cap="none" spc="0" normalizeH="0" baseline="0" noProof="0" dirty="0">
                          <a:ln>
                            <a:noFill/>
                          </a:ln>
                          <a:solidFill>
                            <a:srgbClr val="D93B43"/>
                          </a:solidFill>
                          <a:effectLst/>
                          <a:uLnTx/>
                          <a:uFillTx/>
                          <a:latin typeface="Meiryo UI" panose="020B0604030504040204" pitchFamily="50" charset="-128"/>
                          <a:ea typeface="Meiryo UI" panose="020B0604030504040204" pitchFamily="50" charset="-128"/>
                          <a:cs typeface="+mn-cs"/>
                        </a:rPr>
                        <a:t>/</a:t>
                      </a:r>
                      <a:r>
                        <a:rPr kumimoji="1" lang="ja-JP" altLang="en-US" sz="1488" b="1" i="0" u="none" strike="noStrike" kern="1200" cap="none" spc="0" normalizeH="0" baseline="0" noProof="0" dirty="0">
                          <a:ln>
                            <a:noFill/>
                          </a:ln>
                          <a:solidFill>
                            <a:srgbClr val="D93B43"/>
                          </a:solidFill>
                          <a:effectLst/>
                          <a:uLnTx/>
                          <a:uFillTx/>
                          <a:latin typeface="Meiryo UI" panose="020B0604030504040204" pitchFamily="50" charset="-128"/>
                          <a:ea typeface="Meiryo UI" panose="020B0604030504040204" pitchFamily="50" charset="-128"/>
                          <a:cs typeface="+mn-cs"/>
                        </a:rPr>
                        <a:t>名</a:t>
                      </a:r>
                    </a:p>
                  </a:txBody>
                  <a:tcPr>
                    <a:solidFill>
                      <a:srgbClr val="F2F2F2"/>
                    </a:solidFill>
                  </a:tcPr>
                </a:tc>
                <a:extLst>
                  <a:ext uri="{0D108BD9-81ED-4DB2-BD59-A6C34878D82A}">
                    <a16:rowId xmlns:a16="http://schemas.microsoft.com/office/drawing/2014/main" val="1140782583"/>
                  </a:ext>
                </a:extLst>
              </a:tr>
              <a:tr h="370840">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rgbClr val="F2F2F2"/>
                    </a:solidFill>
                  </a:tcPr>
                </a:tc>
                <a:tc>
                  <a:txBody>
                    <a:bodyPr/>
                    <a:lstStyle/>
                    <a:p>
                      <a:pPr algn="ctr"/>
                      <a:r>
                        <a:rPr kumimoji="1" lang="en-US" altLang="ja-JP" dirty="0">
                          <a:latin typeface="Meiryo UI" panose="020B0604030504040204" pitchFamily="50" charset="-128"/>
                          <a:ea typeface="Meiryo UI" panose="020B0604030504040204" pitchFamily="50" charset="-128"/>
                        </a:rPr>
                        <a:t>11</a:t>
                      </a:r>
                      <a:r>
                        <a:rPr kumimoji="1" lang="ja-JP" altLang="en-US" dirty="0">
                          <a:latin typeface="Meiryo UI" panose="020B0604030504040204" pitchFamily="50" charset="-128"/>
                          <a:ea typeface="Meiryo UI" panose="020B0604030504040204" pitchFamily="50" charset="-128"/>
                        </a:rPr>
                        <a:t>名～</a:t>
                      </a:r>
                    </a:p>
                  </a:txBody>
                  <a:tcPr>
                    <a:solidFill>
                      <a:srgbClr val="F2F2F2"/>
                    </a:solidFill>
                  </a:tcPr>
                </a:tc>
                <a:tc gridSpan="2">
                  <a:txBody>
                    <a:bodyPr/>
                    <a:lstStyle/>
                    <a:p>
                      <a:pPr algn="ctr"/>
                      <a:r>
                        <a:rPr kumimoji="1" lang="en-US" altLang="ja-JP" dirty="0">
                          <a:latin typeface="Meiryo UI" panose="020B0604030504040204" pitchFamily="50" charset="-128"/>
                          <a:ea typeface="Meiryo UI" panose="020B0604030504040204" pitchFamily="50" charset="-128"/>
                        </a:rPr>
                        <a:t>1,750</a:t>
                      </a:r>
                      <a:r>
                        <a:rPr kumimoji="1" lang="ja-JP" altLang="en-US" dirty="0">
                          <a:latin typeface="Meiryo UI" panose="020B0604030504040204" pitchFamily="50" charset="-128"/>
                          <a:ea typeface="Meiryo UI" panose="020B0604030504040204" pitchFamily="50" charset="-128"/>
                        </a:rPr>
                        <a:t>円</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名</a:t>
                      </a:r>
                    </a:p>
                  </a:txBody>
                  <a:tcPr>
                    <a:solidFill>
                      <a:srgbClr val="F2F2F2"/>
                    </a:solidFill>
                  </a:tcPr>
                </a:tc>
                <a:tc hMerge="1">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kumimoji="1" lang="ja-JP" altLang="en-US" sz="14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solidFill>
                      <a:srgbClr val="F2F2F2"/>
                    </a:solidFill>
                  </a:tcPr>
                </a:tc>
                <a:extLst>
                  <a:ext uri="{0D108BD9-81ED-4DB2-BD59-A6C34878D82A}">
                    <a16:rowId xmlns:a16="http://schemas.microsoft.com/office/drawing/2014/main" val="2955639114"/>
                  </a:ext>
                </a:extLst>
              </a:tr>
            </a:tbl>
          </a:graphicData>
        </a:graphic>
      </p:graphicFrame>
      <p:sp>
        <p:nvSpPr>
          <p:cNvPr id="6" name="テキスト ボックス 5">
            <a:extLst>
              <a:ext uri="{FF2B5EF4-FFF2-40B4-BE49-F238E27FC236}">
                <a16:creationId xmlns:a16="http://schemas.microsoft.com/office/drawing/2014/main" id="{D4E9CBE1-EC13-B49C-C042-CC145A888C3B}"/>
              </a:ext>
            </a:extLst>
          </p:cNvPr>
          <p:cNvSpPr txBox="1"/>
          <p:nvPr/>
        </p:nvSpPr>
        <p:spPr>
          <a:xfrm>
            <a:off x="0" y="10135775"/>
            <a:ext cx="7559675" cy="276999"/>
          </a:xfrm>
          <a:prstGeom prst="rect">
            <a:avLst/>
          </a:prstGeom>
          <a:noFill/>
        </p:spPr>
        <p:txBody>
          <a:bodyPr wrap="square" rtlCol="0">
            <a:spAutoFit/>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株式会社ブレインコンサルティングオフィス </a:t>
            </a: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PSR</a:t>
            </a:r>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事務局 　</a:t>
            </a: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TEL</a:t>
            </a:r>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03-5217-2670</a:t>
            </a:r>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FAX</a:t>
            </a:r>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03-5217-2671</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97E91889-D053-897A-5C6D-9E4BAFA6F780}"/>
              </a:ext>
            </a:extLst>
          </p:cNvPr>
          <p:cNvSpPr txBox="1"/>
          <p:nvPr/>
        </p:nvSpPr>
        <p:spPr>
          <a:xfrm>
            <a:off x="4019505" y="10333973"/>
            <a:ext cx="3432174" cy="276999"/>
          </a:xfrm>
          <a:prstGeom prst="rect">
            <a:avLst/>
          </a:prstGeom>
          <a:noFill/>
        </p:spPr>
        <p:txBody>
          <a:bodyPr wrap="square" rtlCol="0">
            <a:spAutoFit/>
          </a:bodyPr>
          <a:lstStyle/>
          <a:p>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E-mail</a:t>
            </a:r>
            <a:r>
              <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information-office@psrn.jp</a:t>
            </a:r>
            <a:endPar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A27C54F8-AD54-DB74-A5C1-3AB699E6FE8B}"/>
              </a:ext>
            </a:extLst>
          </p:cNvPr>
          <p:cNvSpPr txBox="1"/>
          <p:nvPr/>
        </p:nvSpPr>
        <p:spPr>
          <a:xfrm>
            <a:off x="429043" y="5807694"/>
            <a:ext cx="5534526"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表示金額はすべて税別です。</a:t>
            </a:r>
            <a:endParaRPr kumimoji="1" lang="en-US" altLang="ja-JP" sz="1200" b="1" dirty="0">
              <a:latin typeface="Meiryo UI" panose="020B0604030504040204" pitchFamily="50" charset="-128"/>
              <a:ea typeface="Meiryo UI" panose="020B0604030504040204" pitchFamily="50" charset="-128"/>
            </a:endParaRPr>
          </a:p>
        </p:txBody>
      </p:sp>
      <p:graphicFrame>
        <p:nvGraphicFramePr>
          <p:cNvPr id="16" name="表 43">
            <a:extLst>
              <a:ext uri="{FF2B5EF4-FFF2-40B4-BE49-F238E27FC236}">
                <a16:creationId xmlns:a16="http://schemas.microsoft.com/office/drawing/2014/main" id="{39346DF7-0397-6D66-8CEA-1BA362468001}"/>
              </a:ext>
            </a:extLst>
          </p:cNvPr>
          <p:cNvGraphicFramePr>
            <a:graphicFrameLocks noGrp="1"/>
          </p:cNvGraphicFramePr>
          <p:nvPr>
            <p:extLst>
              <p:ext uri="{D42A27DB-BD31-4B8C-83A1-F6EECF244321}">
                <p14:modId xmlns:p14="http://schemas.microsoft.com/office/powerpoint/2010/main" val="2036687018"/>
              </p:ext>
            </p:extLst>
          </p:nvPr>
        </p:nvGraphicFramePr>
        <p:xfrm>
          <a:off x="228206" y="6590971"/>
          <a:ext cx="7090573" cy="1742160"/>
        </p:xfrm>
        <a:graphic>
          <a:graphicData uri="http://schemas.openxmlformats.org/drawingml/2006/table">
            <a:tbl>
              <a:tblPr>
                <a:tableStyleId>{5C22544A-7EE6-4342-B048-85BDC9FD1C3A}</a:tableStyleId>
              </a:tblPr>
              <a:tblGrid>
                <a:gridCol w="1450109">
                  <a:extLst>
                    <a:ext uri="{9D8B030D-6E8A-4147-A177-3AD203B41FA5}">
                      <a16:colId xmlns:a16="http://schemas.microsoft.com/office/drawing/2014/main" val="777908188"/>
                    </a:ext>
                  </a:extLst>
                </a:gridCol>
                <a:gridCol w="2920862">
                  <a:extLst>
                    <a:ext uri="{9D8B030D-6E8A-4147-A177-3AD203B41FA5}">
                      <a16:colId xmlns:a16="http://schemas.microsoft.com/office/drawing/2014/main" val="2545428119"/>
                    </a:ext>
                  </a:extLst>
                </a:gridCol>
                <a:gridCol w="1155031">
                  <a:extLst>
                    <a:ext uri="{9D8B030D-6E8A-4147-A177-3AD203B41FA5}">
                      <a16:colId xmlns:a16="http://schemas.microsoft.com/office/drawing/2014/main" val="2832767932"/>
                    </a:ext>
                  </a:extLst>
                </a:gridCol>
                <a:gridCol w="1564571">
                  <a:extLst>
                    <a:ext uri="{9D8B030D-6E8A-4147-A177-3AD203B41FA5}">
                      <a16:colId xmlns:a16="http://schemas.microsoft.com/office/drawing/2014/main" val="3498412522"/>
                    </a:ext>
                  </a:extLst>
                </a:gridCol>
              </a:tblGrid>
              <a:tr h="306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貴社名</a:t>
                      </a:r>
                    </a:p>
                  </a:txBody>
                  <a:tcPr>
                    <a:solidFill>
                      <a:srgbClr val="D6E6F2"/>
                    </a:solidFill>
                  </a:tcPr>
                </a:tc>
                <a:tc>
                  <a:txBody>
                    <a:bodyPr/>
                    <a:lstStyle/>
                    <a:p>
                      <a:endParaRPr kumimoji="1" lang="en-US" altLang="ja-JP" sz="1400" dirty="0">
                        <a:latin typeface="Meiryo UI" panose="020B0604030504040204" pitchFamily="50" charset="-128"/>
                        <a:ea typeface="Meiryo UI" panose="020B0604030504040204" pitchFamily="50" charset="-128"/>
                      </a:endParaRPr>
                    </a:p>
                  </a:txBody>
                  <a:tcPr>
                    <a:solidFill>
                      <a:srgbClr val="F2F2F2"/>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従業員数</a:t>
                      </a:r>
                    </a:p>
                  </a:txBody>
                  <a:tcPr>
                    <a:solidFill>
                      <a:srgbClr val="D6E6F2"/>
                    </a:solidFill>
                  </a:tcPr>
                </a:tc>
                <a:tc>
                  <a:txBody>
                    <a:bodyPr/>
                    <a:lstStyle/>
                    <a:p>
                      <a:pPr algn="r"/>
                      <a:r>
                        <a:rPr kumimoji="1" lang="ja-JP" altLang="en-US" sz="1400" b="1" dirty="0">
                          <a:latin typeface="Meiryo UI" panose="020B0604030504040204" pitchFamily="50" charset="-128"/>
                          <a:ea typeface="Meiryo UI" panose="020B0604030504040204" pitchFamily="50" charset="-128"/>
                        </a:rPr>
                        <a:t>名</a:t>
                      </a:r>
                    </a:p>
                  </a:txBody>
                  <a:tcPr>
                    <a:solidFill>
                      <a:srgbClr val="F2F2F2"/>
                    </a:solidFill>
                  </a:tcPr>
                </a:tc>
                <a:extLst>
                  <a:ext uri="{0D108BD9-81ED-4DB2-BD59-A6C34878D82A}">
                    <a16:rowId xmlns:a16="http://schemas.microsoft.com/office/drawing/2014/main" val="3577344676"/>
                  </a:ext>
                </a:extLst>
              </a:tr>
              <a:tr h="306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部署・役職</a:t>
                      </a:r>
                    </a:p>
                  </a:txBody>
                  <a:tcPr>
                    <a:solidFill>
                      <a:srgbClr val="D6E6F2"/>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rgbClr val="F2F2F2"/>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ご担当者名</a:t>
                      </a:r>
                    </a:p>
                  </a:txBody>
                  <a:tcPr>
                    <a:solidFill>
                      <a:srgbClr val="D6E6F2"/>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rgbClr val="F2F2F2"/>
                    </a:solidFill>
                  </a:tcPr>
                </a:tc>
                <a:extLst>
                  <a:ext uri="{0D108BD9-81ED-4DB2-BD59-A6C34878D82A}">
                    <a16:rowId xmlns:a16="http://schemas.microsoft.com/office/drawing/2014/main" val="1003472809"/>
                  </a:ext>
                </a:extLst>
              </a:tr>
              <a:tr h="306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メールアドレス</a:t>
                      </a:r>
                    </a:p>
                  </a:txBody>
                  <a:tcPr>
                    <a:solidFill>
                      <a:srgbClr val="D6E6F2"/>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rgbClr val="F2F2F2"/>
                    </a:solidFill>
                  </a:tcP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TEL</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solidFill>
                      <a:srgbClr val="D6E6F2"/>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rgbClr val="F2F2F2"/>
                    </a:solidFill>
                  </a:tcPr>
                </a:tc>
                <a:extLst>
                  <a:ext uri="{0D108BD9-81ED-4DB2-BD59-A6C34878D82A}">
                    <a16:rowId xmlns:a16="http://schemas.microsoft.com/office/drawing/2014/main" val="519615829"/>
                  </a:ext>
                </a:extLst>
              </a:tr>
              <a:tr h="306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ご住所</a:t>
                      </a:r>
                    </a:p>
                  </a:txBody>
                  <a:tcPr>
                    <a:solidFill>
                      <a:srgbClr val="D6E6F2"/>
                    </a:solidFill>
                  </a:tcPr>
                </a:tc>
                <a:tc gridSpan="3">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rgbClr val="F2F2F2"/>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4281017332"/>
                  </a:ext>
                </a:extLst>
              </a:tr>
              <a:tr h="306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ご紹介者</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（社労士）</a:t>
                      </a:r>
                    </a:p>
                  </a:txBody>
                  <a:tcPr>
                    <a:solidFill>
                      <a:srgbClr val="D6E6F2"/>
                    </a:solidFill>
                  </a:tcPr>
                </a:tc>
                <a:tc gridSpan="3">
                  <a:txBody>
                    <a:bodyPr/>
                    <a:lstStyle/>
                    <a:p>
                      <a:r>
                        <a:rPr kumimoji="1" lang="ja-JP" altLang="en-US" sz="1400" dirty="0">
                          <a:latin typeface="Meiryo UI" panose="020B0604030504040204" pitchFamily="50" charset="-128"/>
                          <a:ea typeface="Meiryo UI" panose="020B0604030504040204" pitchFamily="50" charset="-128"/>
                        </a:rPr>
                        <a:t>友成労務事務所　友成　敏朗</a:t>
                      </a:r>
                    </a:p>
                  </a:txBody>
                  <a:tcPr anchor="ctr">
                    <a:solidFill>
                      <a:srgbClr val="F2F2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31069936"/>
                  </a:ext>
                </a:extLst>
              </a:tr>
            </a:tbl>
          </a:graphicData>
        </a:graphic>
      </p:graphicFrame>
      <p:sp>
        <p:nvSpPr>
          <p:cNvPr id="17" name="テキスト ボックス 16">
            <a:extLst>
              <a:ext uri="{FF2B5EF4-FFF2-40B4-BE49-F238E27FC236}">
                <a16:creationId xmlns:a16="http://schemas.microsoft.com/office/drawing/2014/main" id="{79C35E9F-77DE-04CE-9953-ACDD206B900E}"/>
              </a:ext>
            </a:extLst>
          </p:cNvPr>
          <p:cNvSpPr txBox="1"/>
          <p:nvPr/>
        </p:nvSpPr>
        <p:spPr>
          <a:xfrm>
            <a:off x="964940" y="8369856"/>
            <a:ext cx="5629795" cy="1446550"/>
          </a:xfrm>
          <a:prstGeom prst="rect">
            <a:avLst/>
          </a:prstGeom>
          <a:noFill/>
        </p:spPr>
        <p:txBody>
          <a:bodyPr wrap="square" rtlCol="0">
            <a:spAutoFit/>
          </a:bodyPr>
          <a:lstStyle/>
          <a:p>
            <a:r>
              <a:rPr kumimoji="1" lang="en-US" altLang="ja-JP" sz="800" dirty="0">
                <a:solidFill>
                  <a:srgbClr val="2B2E2C"/>
                </a:solidFill>
                <a:latin typeface="Meiryo UI" panose="020B0604030504040204" pitchFamily="50" charset="-128"/>
                <a:ea typeface="Meiryo UI" panose="020B0604030504040204" pitchFamily="50" charset="-128"/>
              </a:rPr>
              <a:t>【</a:t>
            </a:r>
            <a:r>
              <a:rPr kumimoji="1" lang="ja-JP" altLang="en-US" sz="800" dirty="0">
                <a:solidFill>
                  <a:srgbClr val="2B2E2C"/>
                </a:solidFill>
                <a:latin typeface="Meiryo UI" panose="020B0604030504040204" pitchFamily="50" charset="-128"/>
                <a:ea typeface="Meiryo UI" panose="020B0604030504040204" pitchFamily="50" charset="-128"/>
              </a:rPr>
              <a:t>個人情報の取り扱いについて</a:t>
            </a:r>
            <a:r>
              <a:rPr kumimoji="1" lang="en-US" altLang="ja-JP" sz="800" dirty="0">
                <a:solidFill>
                  <a:srgbClr val="2B2E2C"/>
                </a:solidFill>
                <a:latin typeface="Meiryo UI" panose="020B0604030504040204" pitchFamily="50" charset="-128"/>
                <a:ea typeface="Meiryo UI" panose="020B0604030504040204" pitchFamily="50" charset="-128"/>
              </a:rPr>
              <a:t>】</a:t>
            </a:r>
          </a:p>
          <a:p>
            <a:r>
              <a:rPr kumimoji="1" lang="ja-JP" altLang="en-US" sz="800" dirty="0">
                <a:solidFill>
                  <a:srgbClr val="2B2E2C"/>
                </a:solidFill>
                <a:latin typeface="Meiryo UI" panose="020B0604030504040204" pitchFamily="50" charset="-128"/>
                <a:ea typeface="Meiryo UI" panose="020B0604030504040204" pitchFamily="50" charset="-128"/>
              </a:rPr>
              <a:t>■ご記入いただきました個人情報は、製品の情報提供、弊社が主催するセミナー・</a:t>
            </a:r>
            <a:r>
              <a:rPr kumimoji="1" lang="en-US" altLang="ja-JP" sz="800" dirty="0">
                <a:solidFill>
                  <a:srgbClr val="2B2E2C"/>
                </a:solidFill>
                <a:latin typeface="Meiryo UI" panose="020B0604030504040204" pitchFamily="50" charset="-128"/>
                <a:ea typeface="Meiryo UI" panose="020B0604030504040204" pitchFamily="50" charset="-128"/>
              </a:rPr>
              <a:t>  </a:t>
            </a:r>
            <a:r>
              <a:rPr kumimoji="1" lang="ja-JP" altLang="en-US" sz="800" dirty="0">
                <a:solidFill>
                  <a:srgbClr val="2B2E2C"/>
                </a:solidFill>
                <a:latin typeface="Meiryo UI" panose="020B0604030504040204" pitchFamily="50" charset="-128"/>
                <a:ea typeface="Meiryo UI" panose="020B0604030504040204" pitchFamily="50" charset="-128"/>
              </a:rPr>
              <a:t>イベント情報などをご提供する場合に利用させていただきます。</a:t>
            </a:r>
            <a:endParaRPr kumimoji="1" lang="en-US" altLang="ja-JP" sz="800" dirty="0">
              <a:solidFill>
                <a:srgbClr val="2B2E2C"/>
              </a:solidFill>
              <a:latin typeface="Meiryo UI" panose="020B0604030504040204" pitchFamily="50" charset="-128"/>
              <a:ea typeface="Meiryo UI" panose="020B0604030504040204" pitchFamily="50" charset="-128"/>
            </a:endParaRPr>
          </a:p>
          <a:p>
            <a:r>
              <a:rPr kumimoji="1" lang="ja-JP" altLang="en-US" sz="800" dirty="0">
                <a:solidFill>
                  <a:srgbClr val="2B2E2C"/>
                </a:solidFill>
                <a:latin typeface="Meiryo UI" panose="020B0604030504040204" pitchFamily="50" charset="-128"/>
                <a:ea typeface="Meiryo UI" panose="020B0604030504040204" pitchFamily="50" charset="-128"/>
              </a:rPr>
              <a:t>■これらの個人情報は、個人情報管理総括責任者が適切な安全対策のもと管理しております。</a:t>
            </a:r>
            <a:endParaRPr kumimoji="1" lang="en-US" altLang="ja-JP" sz="800" dirty="0">
              <a:solidFill>
                <a:srgbClr val="2B2E2C"/>
              </a:solidFill>
              <a:latin typeface="Meiryo UI" panose="020B0604030504040204" pitchFamily="50" charset="-128"/>
              <a:ea typeface="Meiryo UI" panose="020B0604030504040204" pitchFamily="50" charset="-128"/>
            </a:endParaRPr>
          </a:p>
          <a:p>
            <a:r>
              <a:rPr kumimoji="1" lang="ja-JP" altLang="en-US" sz="800" dirty="0">
                <a:solidFill>
                  <a:srgbClr val="2B2E2C"/>
                </a:solidFill>
                <a:latin typeface="Meiryo UI" panose="020B0604030504040204" pitchFamily="50" charset="-128"/>
                <a:ea typeface="Meiryo UI" panose="020B0604030504040204" pitchFamily="50" charset="-128"/>
              </a:rPr>
              <a:t>■原則としてお客様の同意なく第三者へ開示・提供 はいたしません。</a:t>
            </a:r>
            <a:endParaRPr kumimoji="1" lang="en-US" altLang="ja-JP" sz="800" dirty="0">
              <a:solidFill>
                <a:srgbClr val="2B2E2C"/>
              </a:solidFill>
              <a:latin typeface="Meiryo UI" panose="020B0604030504040204" pitchFamily="50" charset="-128"/>
              <a:ea typeface="Meiryo UI" panose="020B0604030504040204" pitchFamily="50" charset="-128"/>
            </a:endParaRPr>
          </a:p>
          <a:p>
            <a:r>
              <a:rPr kumimoji="1" lang="ja-JP" altLang="en-US" sz="800" dirty="0">
                <a:solidFill>
                  <a:srgbClr val="2B2E2C"/>
                </a:solidFill>
                <a:latin typeface="Meiryo UI" panose="020B0604030504040204" pitchFamily="50" charset="-128"/>
                <a:ea typeface="Meiryo UI" panose="020B0604030504040204" pitchFamily="50" charset="-128"/>
              </a:rPr>
              <a:t>■個人情報の取り扱いについて同意いただけない場合は、上記のサービスが受けられなくなる場合があります。</a:t>
            </a:r>
          </a:p>
          <a:p>
            <a:r>
              <a:rPr kumimoji="1" lang="ja-JP" altLang="en-US" sz="800" dirty="0">
                <a:solidFill>
                  <a:srgbClr val="2B2E2C"/>
                </a:solidFill>
                <a:latin typeface="Meiryo UI" panose="020B0604030504040204" pitchFamily="50" charset="-128"/>
                <a:ea typeface="Meiryo UI" panose="020B0604030504040204" pitchFamily="50" charset="-128"/>
              </a:rPr>
              <a:t>■個人情報に関するお問い合わせは、ホームページに掲載されている「個人情報相談窓口」までお願い申し上げます。</a:t>
            </a:r>
            <a:endParaRPr kumimoji="1" lang="en-US" altLang="ja-JP" sz="800" dirty="0">
              <a:solidFill>
                <a:srgbClr val="2B2E2C"/>
              </a:solidFill>
              <a:latin typeface="Meiryo UI" panose="020B0604030504040204" pitchFamily="50" charset="-128"/>
              <a:ea typeface="Meiryo UI" panose="020B0604030504040204" pitchFamily="50" charset="-128"/>
            </a:endParaRPr>
          </a:p>
          <a:p>
            <a:endParaRPr kumimoji="1" lang="ja-JP" altLang="en-US" sz="800" dirty="0">
              <a:solidFill>
                <a:srgbClr val="2B2E2C"/>
              </a:solidFill>
              <a:latin typeface="Meiryo UI" panose="020B0604030504040204" pitchFamily="50" charset="-128"/>
              <a:ea typeface="Meiryo UI" panose="020B0604030504040204" pitchFamily="50" charset="-128"/>
            </a:endParaRPr>
          </a:p>
          <a:p>
            <a:r>
              <a:rPr kumimoji="1" lang="en-US" altLang="ja-JP" sz="800" dirty="0">
                <a:solidFill>
                  <a:srgbClr val="2B2E2C"/>
                </a:solidFill>
                <a:latin typeface="Meiryo UI" panose="020B0604030504040204" pitchFamily="50" charset="-128"/>
                <a:ea typeface="Meiryo UI" panose="020B0604030504040204" pitchFamily="50" charset="-128"/>
              </a:rPr>
              <a:t>【</a:t>
            </a:r>
            <a:r>
              <a:rPr kumimoji="1" lang="ja-JP" altLang="en-US" sz="800" dirty="0">
                <a:solidFill>
                  <a:srgbClr val="2B2E2C"/>
                </a:solidFill>
                <a:latin typeface="Meiryo UI" panose="020B0604030504040204" pitchFamily="50" charset="-128"/>
                <a:ea typeface="Meiryo UI" panose="020B0604030504040204" pitchFamily="50" charset="-128"/>
              </a:rPr>
              <a:t>個人情報に関するページ</a:t>
            </a:r>
            <a:r>
              <a:rPr kumimoji="1" lang="en-US" altLang="ja-JP" sz="800" dirty="0">
                <a:solidFill>
                  <a:srgbClr val="2B2E2C"/>
                </a:solidFill>
                <a:latin typeface="Meiryo UI" panose="020B0604030504040204" pitchFamily="50" charset="-128"/>
                <a:ea typeface="Meiryo UI" panose="020B0604030504040204" pitchFamily="50" charset="-128"/>
              </a:rPr>
              <a:t>】</a:t>
            </a:r>
          </a:p>
          <a:p>
            <a:r>
              <a:rPr kumimoji="1" lang="ja-JP" altLang="en-US" sz="800" dirty="0">
                <a:solidFill>
                  <a:srgbClr val="2B2E2C"/>
                </a:solidFill>
                <a:latin typeface="Meiryo UI" panose="020B0604030504040204" pitchFamily="50" charset="-128"/>
                <a:ea typeface="Meiryo UI" panose="020B0604030504040204" pitchFamily="50" charset="-128"/>
              </a:rPr>
              <a:t>株式会社ブレインコンサルティングオフィス　</a:t>
            </a:r>
            <a:r>
              <a:rPr kumimoji="1" lang="en-US" altLang="ja-JP" sz="800" dirty="0">
                <a:solidFill>
                  <a:srgbClr val="2B2E2C"/>
                </a:solidFill>
                <a:latin typeface="Meiryo UI" panose="020B0604030504040204" pitchFamily="50" charset="-128"/>
                <a:ea typeface="Meiryo UI" panose="020B0604030504040204" pitchFamily="50" charset="-128"/>
              </a:rPr>
              <a:t>http://www.e-brain.ne.jp/blocks/index/00040</a:t>
            </a:r>
          </a:p>
          <a:p>
            <a:endParaRPr kumimoji="1" lang="ja-JP" altLang="en-US" sz="800" dirty="0">
              <a:solidFill>
                <a:srgbClr val="2B2E2C"/>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DC5A75F-D29F-35AD-23D6-BE9F16D729B5}"/>
              </a:ext>
            </a:extLst>
          </p:cNvPr>
          <p:cNvSpPr txBox="1"/>
          <p:nvPr/>
        </p:nvSpPr>
        <p:spPr>
          <a:xfrm>
            <a:off x="1783251" y="9669148"/>
            <a:ext cx="3993173"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個人情報の取り扱いについて同意して申し込む</a:t>
            </a:r>
          </a:p>
        </p:txBody>
      </p:sp>
      <p:sp>
        <p:nvSpPr>
          <p:cNvPr id="19" name="正方形/長方形 18">
            <a:extLst>
              <a:ext uri="{FF2B5EF4-FFF2-40B4-BE49-F238E27FC236}">
                <a16:creationId xmlns:a16="http://schemas.microsoft.com/office/drawing/2014/main" id="{4F4D97C2-09D8-53C4-E36E-18D493416938}"/>
              </a:ext>
            </a:extLst>
          </p:cNvPr>
          <p:cNvSpPr/>
          <p:nvPr/>
        </p:nvSpPr>
        <p:spPr>
          <a:xfrm>
            <a:off x="0" y="10050393"/>
            <a:ext cx="7559675" cy="655437"/>
          </a:xfrm>
          <a:prstGeom prst="rect">
            <a:avLst/>
          </a:prstGeom>
          <a:solidFill>
            <a:srgbClr val="93B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D504205-64B2-2BAE-CD4F-14A1F060B6F8}"/>
              </a:ext>
            </a:extLst>
          </p:cNvPr>
          <p:cNvSpPr txBox="1"/>
          <p:nvPr/>
        </p:nvSpPr>
        <p:spPr>
          <a:xfrm>
            <a:off x="0" y="10135775"/>
            <a:ext cx="7559675" cy="276999"/>
          </a:xfrm>
          <a:prstGeom prst="rect">
            <a:avLst/>
          </a:prstGeom>
          <a:noFill/>
        </p:spPr>
        <p:txBody>
          <a:bodyPr wrap="square" rtlCol="0">
            <a:spAutoFit/>
          </a:bodyPr>
          <a:lstStyle/>
          <a:p>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株式会社ブレインコンサルティングオフィス </a:t>
            </a: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PSR</a:t>
            </a:r>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事務局 　</a:t>
            </a: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TEL</a:t>
            </a:r>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03-5217-2670</a:t>
            </a:r>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FAX</a:t>
            </a:r>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03-5217-2671</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62C5EA1E-600A-1198-DCCD-4223102539DC}"/>
              </a:ext>
            </a:extLst>
          </p:cNvPr>
          <p:cNvSpPr txBox="1"/>
          <p:nvPr/>
        </p:nvSpPr>
        <p:spPr>
          <a:xfrm>
            <a:off x="4019505" y="10333973"/>
            <a:ext cx="3432174" cy="276999"/>
          </a:xfrm>
          <a:prstGeom prst="rect">
            <a:avLst/>
          </a:prstGeom>
          <a:noFill/>
        </p:spPr>
        <p:txBody>
          <a:bodyPr wrap="square" rtlCol="0">
            <a:spAutoFit/>
          </a:bodyPr>
          <a:lstStyle/>
          <a:p>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E-mail</a:t>
            </a:r>
            <a:r>
              <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information-office@psrn.jp</a:t>
            </a:r>
            <a:endPar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2" name="グループ化 21">
            <a:extLst>
              <a:ext uri="{FF2B5EF4-FFF2-40B4-BE49-F238E27FC236}">
                <a16:creationId xmlns:a16="http://schemas.microsoft.com/office/drawing/2014/main" id="{5750EB8C-CC91-23C2-07BB-FDEB7423A275}"/>
              </a:ext>
            </a:extLst>
          </p:cNvPr>
          <p:cNvGrpSpPr/>
          <p:nvPr/>
        </p:nvGrpSpPr>
        <p:grpSpPr>
          <a:xfrm>
            <a:off x="1193633" y="6112447"/>
            <a:ext cx="5172408" cy="419213"/>
            <a:chOff x="-4930335" y="5859357"/>
            <a:chExt cx="5172408" cy="419213"/>
          </a:xfrm>
        </p:grpSpPr>
        <p:grpSp>
          <p:nvGrpSpPr>
            <p:cNvPr id="23" name="グループ化 22">
              <a:extLst>
                <a:ext uri="{FF2B5EF4-FFF2-40B4-BE49-F238E27FC236}">
                  <a16:creationId xmlns:a16="http://schemas.microsoft.com/office/drawing/2014/main" id="{CF535EAA-AF21-73C8-E227-24B86C35331D}"/>
                </a:ext>
              </a:extLst>
            </p:cNvPr>
            <p:cNvGrpSpPr/>
            <p:nvPr/>
          </p:nvGrpSpPr>
          <p:grpSpPr>
            <a:xfrm>
              <a:off x="-4930335" y="5859357"/>
              <a:ext cx="4988614" cy="419213"/>
              <a:chOff x="375866" y="4618751"/>
              <a:chExt cx="4988614" cy="419213"/>
            </a:xfrm>
            <a:solidFill>
              <a:srgbClr val="93BFDF"/>
            </a:solidFill>
          </p:grpSpPr>
          <p:sp>
            <p:nvSpPr>
              <p:cNvPr id="25" name="正方形/長方形 24">
                <a:extLst>
                  <a:ext uri="{FF2B5EF4-FFF2-40B4-BE49-F238E27FC236}">
                    <a16:creationId xmlns:a16="http://schemas.microsoft.com/office/drawing/2014/main" id="{E05E1673-0F4E-1D86-2DA6-25B6465A1996}"/>
                  </a:ext>
                </a:extLst>
              </p:cNvPr>
              <p:cNvSpPr/>
              <p:nvPr/>
            </p:nvSpPr>
            <p:spPr>
              <a:xfrm>
                <a:off x="546973" y="4618751"/>
                <a:ext cx="4817507" cy="419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96AF274B-4309-F14E-75AA-4603633F87FE}"/>
                  </a:ext>
                </a:extLst>
              </p:cNvPr>
              <p:cNvSpPr/>
              <p:nvPr/>
            </p:nvSpPr>
            <p:spPr>
              <a:xfrm>
                <a:off x="375866" y="4618751"/>
                <a:ext cx="395343" cy="41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D8C5F121-C651-E8FD-0C95-3CAB596C834E}"/>
                  </a:ext>
                </a:extLst>
              </p:cNvPr>
              <p:cNvSpPr txBox="1"/>
              <p:nvPr/>
            </p:nvSpPr>
            <p:spPr>
              <a:xfrm>
                <a:off x="749519" y="4668632"/>
                <a:ext cx="4425103" cy="369332"/>
              </a:xfrm>
              <a:prstGeom prst="rect">
                <a:avLst/>
              </a:prstGeom>
              <a:noFill/>
            </p:spPr>
            <p:txBody>
              <a:bodyPr wrap="square" rtlCol="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メールまたは</a:t>
                </a:r>
                <a:r>
                  <a:rPr kumimoji="1"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FAX</a:t>
                </a:r>
                <a:r>
                  <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でお申し込みください</a:t>
                </a:r>
              </a:p>
            </p:txBody>
          </p:sp>
        </p:grpSp>
        <p:sp>
          <p:nvSpPr>
            <p:cNvPr id="24" name="楕円 23">
              <a:extLst>
                <a:ext uri="{FF2B5EF4-FFF2-40B4-BE49-F238E27FC236}">
                  <a16:creationId xmlns:a16="http://schemas.microsoft.com/office/drawing/2014/main" id="{FF5DB98C-86A5-DD74-FCB4-70AA1AB28004}"/>
                </a:ext>
              </a:extLst>
            </p:cNvPr>
            <p:cNvSpPr/>
            <p:nvPr/>
          </p:nvSpPr>
          <p:spPr>
            <a:xfrm>
              <a:off x="-153270" y="5859357"/>
              <a:ext cx="395343" cy="419213"/>
            </a:xfrm>
            <a:prstGeom prst="ellipse">
              <a:avLst/>
            </a:prstGeom>
            <a:solidFill>
              <a:srgbClr val="93B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053840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857</TotalTime>
  <Words>488</Words>
  <Application>Microsoft Office PowerPoint</Application>
  <PresentationFormat>ユーザー設定</PresentationFormat>
  <Paragraphs>109</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メイリオ</vt:lpstr>
      <vt:lpstr>游ゴシック</vt:lpstr>
      <vt:lpstr>Aptos</vt:lpstr>
      <vt:lpstr>Aptos Display</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株式会社ブレインコンサルティングオフィス</dc:creator>
  <cp:lastModifiedBy>労務事務所 友成</cp:lastModifiedBy>
  <cp:revision>58</cp:revision>
  <cp:lastPrinted>2025-03-12T07:00:27Z</cp:lastPrinted>
  <dcterms:created xsi:type="dcterms:W3CDTF">2024-10-09T05:27:04Z</dcterms:created>
  <dcterms:modified xsi:type="dcterms:W3CDTF">2025-04-10T06:49:54Z</dcterms:modified>
</cp:coreProperties>
</file>