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7559675" cy="1069181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B000"/>
    <a:srgbClr val="42C301"/>
    <a:srgbClr val="00CC00"/>
    <a:srgbClr val="99FE66"/>
    <a:srgbClr val="12E83B"/>
    <a:srgbClr val="00FA71"/>
    <a:srgbClr val="B3EBFF"/>
    <a:srgbClr val="3BAF01"/>
    <a:srgbClr val="6DD9FF"/>
    <a:srgbClr val="89E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30" autoAdjust="0"/>
    <p:restoredTop sz="94660"/>
  </p:normalViewPr>
  <p:slideViewPr>
    <p:cSldViewPr snapToGrid="0">
      <p:cViewPr varScale="1">
        <p:scale>
          <a:sx n="72" d="100"/>
          <a:sy n="72" d="100"/>
        </p:scale>
        <p:origin x="327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FD68FAF-20D4-49B9-8264-DD115C8BD68D}" type="datetimeFigureOut">
              <a:rPr kumimoji="1" lang="ja-JP" altLang="en-US" smtClean="0"/>
              <a:t>2025/2/5</a:t>
            </a:fld>
            <a:endParaRPr kumimoji="1" lang="ja-JP" altLang="en-US"/>
          </a:p>
        </p:txBody>
      </p:sp>
      <p:sp>
        <p:nvSpPr>
          <p:cNvPr id="4" name="スライド イメージ プレースホルダー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38B7FB0-45BB-40FC-A193-3FDE565136B0}" type="slidenum">
              <a:rPr kumimoji="1" lang="ja-JP" altLang="en-US" smtClean="0"/>
              <a:t>‹#›</a:t>
            </a:fld>
            <a:endParaRPr kumimoji="1" lang="ja-JP" altLang="en-US"/>
          </a:p>
        </p:txBody>
      </p:sp>
    </p:spTree>
    <p:extLst>
      <p:ext uri="{BB962C8B-B14F-4D97-AF65-F5344CB8AC3E}">
        <p14:creationId xmlns:p14="http://schemas.microsoft.com/office/powerpoint/2010/main" val="23064054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レイアウト1">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2899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レイアウト2">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37467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6254087"/>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正方形/長方形 63"/>
          <p:cNvSpPr/>
          <p:nvPr/>
        </p:nvSpPr>
        <p:spPr>
          <a:xfrm>
            <a:off x="-2" y="-39006"/>
            <a:ext cx="7559675" cy="10888740"/>
          </a:xfrm>
          <a:prstGeom prst="rect">
            <a:avLst/>
          </a:prstGeom>
          <a:solidFill>
            <a:srgbClr val="B3E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正方形/長方形 2"/>
          <p:cNvSpPr/>
          <p:nvPr/>
        </p:nvSpPr>
        <p:spPr>
          <a:xfrm>
            <a:off x="0" y="-49858"/>
            <a:ext cx="7559675" cy="1938462"/>
          </a:xfrm>
          <a:prstGeom prst="rect">
            <a:avLst/>
          </a:prstGeom>
          <a:solidFill>
            <a:srgbClr val="00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286386" y="1019925"/>
            <a:ext cx="5953874" cy="646331"/>
          </a:xfrm>
          <a:prstGeom prst="rect">
            <a:avLst/>
          </a:prstGeom>
          <a:noFill/>
        </p:spPr>
        <p:txBody>
          <a:bodyPr vert="horz" wrap="none" rtlCol="0">
            <a:spAutoFit/>
          </a:bodyPr>
          <a:lstStyle/>
          <a:p>
            <a:r>
              <a:rPr kumimoji="1" lang="ja-JP" altLang="en-US" sz="3600" dirty="0">
                <a:solidFill>
                  <a:srgbClr val="FFFF00"/>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建設業の事業主のみなさまへ</a:t>
            </a:r>
          </a:p>
        </p:txBody>
      </p:sp>
      <p:sp>
        <p:nvSpPr>
          <p:cNvPr id="11" name="テキスト ボックス 10">
            <a:extLst>
              <a:ext uri="{FF2B5EF4-FFF2-40B4-BE49-F238E27FC236}">
                <a16:creationId xmlns:a16="http://schemas.microsoft.com/office/drawing/2014/main" id="{2C496321-42D5-F70E-3B33-4F8A316470F7}"/>
              </a:ext>
            </a:extLst>
          </p:cNvPr>
          <p:cNvSpPr txBox="1"/>
          <p:nvPr/>
        </p:nvSpPr>
        <p:spPr>
          <a:xfrm rot="20339858">
            <a:off x="-216200" y="27288"/>
            <a:ext cx="3347477" cy="1046440"/>
          </a:xfrm>
          <a:prstGeom prst="rect">
            <a:avLst/>
          </a:prstGeom>
          <a:noFill/>
        </p:spPr>
        <p:txBody>
          <a:bodyPr vert="horz" wrap="square" rtlCol="0">
            <a:spAutoFit/>
          </a:bodyPr>
          <a:lstStyle/>
          <a:p>
            <a:r>
              <a:rPr kumimoji="1" lang="ja-JP" altLang="en-US" sz="3600" b="1" dirty="0">
                <a:ln w="22225">
                  <a:solidFill>
                    <a:schemeClr val="bg1"/>
                  </a:solidFill>
                  <a:prstDash val="solid"/>
                </a:ln>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2600" b="1" dirty="0">
                <a:ln w="22225">
                  <a:solidFill>
                    <a:schemeClr val="bg1"/>
                  </a:solidFill>
                  <a:prstDash val="solid"/>
                </a:ln>
                <a:solidFill>
                  <a:srgbClr val="FF0000"/>
                </a:solidFill>
                <a:latin typeface="HGP創英角ﾎﾟｯﾌﾟ体" panose="040B0A00000000000000" pitchFamily="50" charset="-128"/>
                <a:ea typeface="HGP創英角ﾎﾟｯﾌﾟ体" panose="040B0A00000000000000" pitchFamily="50" charset="-128"/>
              </a:rPr>
              <a:t>一人親方紹介</a:t>
            </a:r>
            <a:endParaRPr kumimoji="1" lang="en-US" altLang="ja-JP" sz="2600" b="1" dirty="0">
              <a:ln w="22225">
                <a:solidFill>
                  <a:schemeClr val="bg1"/>
                </a:solidFill>
                <a:prstDash val="solid"/>
              </a:ln>
              <a:solidFill>
                <a:srgbClr val="FF0000"/>
              </a:solidFill>
              <a:latin typeface="HGP創英角ﾎﾟｯﾌﾟ体" panose="040B0A00000000000000" pitchFamily="50" charset="-128"/>
              <a:ea typeface="HGP創英角ﾎﾟｯﾌﾟ体" panose="040B0A00000000000000" pitchFamily="50" charset="-128"/>
            </a:endParaRPr>
          </a:p>
          <a:p>
            <a:r>
              <a:rPr kumimoji="1" lang="ja-JP" altLang="en-US" sz="2600" b="1" dirty="0">
                <a:ln w="22225">
                  <a:solidFill>
                    <a:schemeClr val="bg1"/>
                  </a:solidFill>
                  <a:prstDash val="solid"/>
                </a:ln>
                <a:solidFill>
                  <a:srgbClr val="FF0000"/>
                </a:solidFill>
                <a:latin typeface="HGP創英角ﾎﾟｯﾌﾟ体" panose="040B0A00000000000000" pitchFamily="50" charset="-128"/>
                <a:ea typeface="HGP創英角ﾎﾟｯﾌﾟ体" panose="040B0A00000000000000" pitchFamily="50" charset="-128"/>
              </a:rPr>
              <a:t>キャンペーン開催中！</a:t>
            </a:r>
          </a:p>
        </p:txBody>
      </p:sp>
      <p:sp>
        <p:nvSpPr>
          <p:cNvPr id="14" name="正方形/長方形 13">
            <a:extLst>
              <a:ext uri="{FF2B5EF4-FFF2-40B4-BE49-F238E27FC236}">
                <a16:creationId xmlns:a16="http://schemas.microsoft.com/office/drawing/2014/main" id="{E330E055-23A4-8BF8-B58B-A06B000A2754}"/>
              </a:ext>
            </a:extLst>
          </p:cNvPr>
          <p:cNvSpPr/>
          <p:nvPr/>
        </p:nvSpPr>
        <p:spPr>
          <a:xfrm>
            <a:off x="0" y="9526536"/>
            <a:ext cx="7559675" cy="1312346"/>
          </a:xfrm>
          <a:prstGeom prst="rect">
            <a:avLst/>
          </a:prstGeom>
          <a:solidFill>
            <a:srgbClr val="42C3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テキスト ボックス 20">
            <a:extLst>
              <a:ext uri="{FF2B5EF4-FFF2-40B4-BE49-F238E27FC236}">
                <a16:creationId xmlns:a16="http://schemas.microsoft.com/office/drawing/2014/main" id="{13F41FC2-CED7-F2E3-7AE6-587B9550C97A}"/>
              </a:ext>
            </a:extLst>
          </p:cNvPr>
          <p:cNvSpPr txBox="1"/>
          <p:nvPr/>
        </p:nvSpPr>
        <p:spPr>
          <a:xfrm>
            <a:off x="1553678" y="5550952"/>
            <a:ext cx="4746906" cy="769441"/>
          </a:xfrm>
          <a:prstGeom prst="rect">
            <a:avLst/>
          </a:prstGeom>
          <a:noFill/>
        </p:spPr>
        <p:txBody>
          <a:bodyPr wrap="square" rtlCol="0">
            <a:spAutoFit/>
          </a:bodyPr>
          <a:lstStyle/>
          <a:p>
            <a:r>
              <a:rPr kumimoji="1" lang="ja-JP" altLang="en-US" sz="2400" dirty="0"/>
              <a:t>パル建設組合は</a:t>
            </a:r>
            <a:r>
              <a:rPr kumimoji="1" lang="ja-JP" altLang="en-US" sz="4400" b="1" dirty="0">
                <a:ln w="22225">
                  <a:solidFill>
                    <a:schemeClr val="bg1"/>
                  </a:solidFill>
                  <a:prstDash val="solid"/>
                </a:ln>
                <a:solidFill>
                  <a:srgbClr val="FF0000"/>
                </a:solidFill>
                <a:effectLst>
                  <a:outerShdw blurRad="38100" dist="38100" dir="2700000" algn="tl">
                    <a:srgbClr val="000000">
                      <a:alpha val="43137"/>
                    </a:srgbClr>
                  </a:outerShdw>
                </a:effectLst>
              </a:rPr>
              <a:t>ココ</a:t>
            </a:r>
            <a:r>
              <a:rPr kumimoji="1" lang="ja-JP" altLang="en-US" sz="2400" dirty="0"/>
              <a:t>が違う！</a:t>
            </a:r>
          </a:p>
        </p:txBody>
      </p:sp>
      <p:grpSp>
        <p:nvGrpSpPr>
          <p:cNvPr id="31" name="グループ化 30">
            <a:extLst>
              <a:ext uri="{FF2B5EF4-FFF2-40B4-BE49-F238E27FC236}">
                <a16:creationId xmlns:a16="http://schemas.microsoft.com/office/drawing/2014/main" id="{7CEA19D1-A377-C7B1-D4BC-EE472A3733A9}"/>
              </a:ext>
            </a:extLst>
          </p:cNvPr>
          <p:cNvGrpSpPr/>
          <p:nvPr/>
        </p:nvGrpSpPr>
        <p:grpSpPr>
          <a:xfrm>
            <a:off x="-5884" y="6401754"/>
            <a:ext cx="2613673" cy="2964927"/>
            <a:chOff x="53327" y="6502690"/>
            <a:chExt cx="2443472" cy="2589197"/>
          </a:xfrm>
        </p:grpSpPr>
        <p:sp>
          <p:nvSpPr>
            <p:cNvPr id="22" name="正方形/長方形 21">
              <a:extLst>
                <a:ext uri="{FF2B5EF4-FFF2-40B4-BE49-F238E27FC236}">
                  <a16:creationId xmlns:a16="http://schemas.microsoft.com/office/drawing/2014/main" id="{75987066-E33A-42A3-82ED-0F3482137B46}"/>
                </a:ext>
              </a:extLst>
            </p:cNvPr>
            <p:cNvSpPr/>
            <p:nvPr/>
          </p:nvSpPr>
          <p:spPr>
            <a:xfrm>
              <a:off x="438153" y="6759218"/>
              <a:ext cx="2058646" cy="2332669"/>
            </a:xfrm>
            <a:prstGeom prst="rect">
              <a:avLst/>
            </a:prstGeom>
            <a:solidFill>
              <a:schemeClr val="bg1"/>
            </a:solidFill>
            <a:ln w="28575">
              <a:solidFill>
                <a:srgbClr val="15B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吹き出し: 円形 29">
              <a:extLst>
                <a:ext uri="{FF2B5EF4-FFF2-40B4-BE49-F238E27FC236}">
                  <a16:creationId xmlns:a16="http://schemas.microsoft.com/office/drawing/2014/main" id="{50D3517B-998D-BFFF-3463-3BB81319F109}"/>
                </a:ext>
              </a:extLst>
            </p:cNvPr>
            <p:cNvSpPr/>
            <p:nvPr/>
          </p:nvSpPr>
          <p:spPr>
            <a:xfrm rot="20172454">
              <a:off x="53327" y="6502690"/>
              <a:ext cx="1358914" cy="513057"/>
            </a:xfrm>
            <a:prstGeom prst="wedgeEllipseCallout">
              <a:avLst>
                <a:gd name="adj1" fmla="val 22585"/>
                <a:gd name="adj2" fmla="val 72508"/>
              </a:avLst>
            </a:prstGeom>
            <a:solidFill>
              <a:srgbClr val="42C301"/>
            </a:solidFill>
            <a:ln w="28575">
              <a:solidFill>
                <a:srgbClr val="15B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創英角ﾎﾟｯﾌﾟ体" panose="040B0A09000000000000" pitchFamily="49" charset="-128"/>
                  <a:ea typeface="HG創英角ﾎﾟｯﾌﾟ体" panose="040B0A09000000000000" pitchFamily="49" charset="-128"/>
                </a:rPr>
                <a:t>安い！</a:t>
              </a:r>
            </a:p>
          </p:txBody>
        </p:sp>
      </p:grpSp>
      <p:grpSp>
        <p:nvGrpSpPr>
          <p:cNvPr id="45" name="グループ化 44">
            <a:extLst>
              <a:ext uri="{FF2B5EF4-FFF2-40B4-BE49-F238E27FC236}">
                <a16:creationId xmlns:a16="http://schemas.microsoft.com/office/drawing/2014/main" id="{E6E4BCD7-635D-145D-F2D2-4CCAE96BC19F}"/>
              </a:ext>
            </a:extLst>
          </p:cNvPr>
          <p:cNvGrpSpPr/>
          <p:nvPr/>
        </p:nvGrpSpPr>
        <p:grpSpPr>
          <a:xfrm>
            <a:off x="2313761" y="6382920"/>
            <a:ext cx="2613673" cy="2984464"/>
            <a:chOff x="53327" y="6502690"/>
            <a:chExt cx="2443472" cy="2589197"/>
          </a:xfrm>
        </p:grpSpPr>
        <p:sp>
          <p:nvSpPr>
            <p:cNvPr id="50" name="正方形/長方形 49">
              <a:extLst>
                <a:ext uri="{FF2B5EF4-FFF2-40B4-BE49-F238E27FC236}">
                  <a16:creationId xmlns:a16="http://schemas.microsoft.com/office/drawing/2014/main" id="{55463F1C-88C2-974B-B994-4738247048E7}"/>
                </a:ext>
              </a:extLst>
            </p:cNvPr>
            <p:cNvSpPr/>
            <p:nvPr/>
          </p:nvSpPr>
          <p:spPr>
            <a:xfrm>
              <a:off x="438153" y="6759218"/>
              <a:ext cx="2058646" cy="2332669"/>
            </a:xfrm>
            <a:prstGeom prst="rect">
              <a:avLst/>
            </a:prstGeom>
            <a:solidFill>
              <a:schemeClr val="bg1"/>
            </a:solidFill>
            <a:ln w="28575">
              <a:solidFill>
                <a:srgbClr val="15B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吹き出し: 円形 51">
              <a:extLst>
                <a:ext uri="{FF2B5EF4-FFF2-40B4-BE49-F238E27FC236}">
                  <a16:creationId xmlns:a16="http://schemas.microsoft.com/office/drawing/2014/main" id="{D651256D-2FC7-E3B3-2011-6778EE0A8B3C}"/>
                </a:ext>
              </a:extLst>
            </p:cNvPr>
            <p:cNvSpPr/>
            <p:nvPr/>
          </p:nvSpPr>
          <p:spPr>
            <a:xfrm rot="20172454">
              <a:off x="53327" y="6502690"/>
              <a:ext cx="1358914" cy="513057"/>
            </a:xfrm>
            <a:prstGeom prst="wedgeEllipseCallout">
              <a:avLst>
                <a:gd name="adj1" fmla="val 22585"/>
                <a:gd name="adj2" fmla="val 72508"/>
              </a:avLst>
            </a:prstGeom>
            <a:solidFill>
              <a:srgbClr val="42C301"/>
            </a:solidFill>
            <a:ln w="28575">
              <a:solidFill>
                <a:srgbClr val="15B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創英角ﾎﾟｯﾌﾟ体" panose="040B0A09000000000000" pitchFamily="49" charset="-128"/>
                  <a:ea typeface="HG創英角ﾎﾟｯﾌﾟ体" panose="040B0A09000000000000" pitchFamily="49" charset="-128"/>
                </a:rPr>
                <a:t>早い！</a:t>
              </a:r>
            </a:p>
          </p:txBody>
        </p:sp>
      </p:grpSp>
      <p:grpSp>
        <p:nvGrpSpPr>
          <p:cNvPr id="53" name="グループ化 52">
            <a:extLst>
              <a:ext uri="{FF2B5EF4-FFF2-40B4-BE49-F238E27FC236}">
                <a16:creationId xmlns:a16="http://schemas.microsoft.com/office/drawing/2014/main" id="{FC8B482F-2ABC-4EE3-C84C-EC7E92B0A4AA}"/>
              </a:ext>
            </a:extLst>
          </p:cNvPr>
          <p:cNvGrpSpPr/>
          <p:nvPr/>
        </p:nvGrpSpPr>
        <p:grpSpPr>
          <a:xfrm>
            <a:off x="4656157" y="6361185"/>
            <a:ext cx="2613673" cy="3002163"/>
            <a:chOff x="53327" y="6502690"/>
            <a:chExt cx="2443472" cy="2589197"/>
          </a:xfrm>
        </p:grpSpPr>
        <p:sp>
          <p:nvSpPr>
            <p:cNvPr id="54" name="正方形/長方形 53">
              <a:extLst>
                <a:ext uri="{FF2B5EF4-FFF2-40B4-BE49-F238E27FC236}">
                  <a16:creationId xmlns:a16="http://schemas.microsoft.com/office/drawing/2014/main" id="{BDC10B52-0109-04FC-80F6-DC3F03E725B2}"/>
                </a:ext>
              </a:extLst>
            </p:cNvPr>
            <p:cNvSpPr/>
            <p:nvPr/>
          </p:nvSpPr>
          <p:spPr>
            <a:xfrm>
              <a:off x="438153" y="6759218"/>
              <a:ext cx="2058646" cy="2332669"/>
            </a:xfrm>
            <a:prstGeom prst="rect">
              <a:avLst/>
            </a:prstGeom>
            <a:solidFill>
              <a:schemeClr val="bg1"/>
            </a:solidFill>
            <a:ln w="28575">
              <a:solidFill>
                <a:srgbClr val="15B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吹き出し: 円形 54">
              <a:extLst>
                <a:ext uri="{FF2B5EF4-FFF2-40B4-BE49-F238E27FC236}">
                  <a16:creationId xmlns:a16="http://schemas.microsoft.com/office/drawing/2014/main" id="{C2A7EF78-C578-E910-B071-E56D27196A4E}"/>
                </a:ext>
              </a:extLst>
            </p:cNvPr>
            <p:cNvSpPr/>
            <p:nvPr/>
          </p:nvSpPr>
          <p:spPr>
            <a:xfrm rot="20172454">
              <a:off x="53327" y="6502690"/>
              <a:ext cx="1358914" cy="513057"/>
            </a:xfrm>
            <a:prstGeom prst="wedgeEllipseCallout">
              <a:avLst>
                <a:gd name="adj1" fmla="val 22585"/>
                <a:gd name="adj2" fmla="val 72508"/>
              </a:avLst>
            </a:prstGeom>
            <a:solidFill>
              <a:srgbClr val="42C301"/>
            </a:solidFill>
            <a:ln w="28575">
              <a:solidFill>
                <a:srgbClr val="15B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HG創英角ﾎﾟｯﾌﾟ体" panose="040B0A09000000000000" pitchFamily="49" charset="-128"/>
                  <a:ea typeface="HG創英角ﾎﾟｯﾌﾟ体" panose="040B0A09000000000000" pitchFamily="49" charset="-128"/>
                </a:rPr>
                <a:t>安心！</a:t>
              </a:r>
            </a:p>
          </p:txBody>
        </p:sp>
      </p:grpSp>
      <p:sp>
        <p:nvSpPr>
          <p:cNvPr id="56" name="テキスト ボックス 55">
            <a:extLst>
              <a:ext uri="{FF2B5EF4-FFF2-40B4-BE49-F238E27FC236}">
                <a16:creationId xmlns:a16="http://schemas.microsoft.com/office/drawing/2014/main" id="{517BC4DE-3311-BAA9-B9F7-6744C75C1CE4}"/>
              </a:ext>
            </a:extLst>
          </p:cNvPr>
          <p:cNvSpPr txBox="1"/>
          <p:nvPr/>
        </p:nvSpPr>
        <p:spPr>
          <a:xfrm>
            <a:off x="420713" y="7096135"/>
            <a:ext cx="2152508" cy="2169825"/>
          </a:xfrm>
          <a:prstGeom prst="rect">
            <a:avLst/>
          </a:prstGeom>
          <a:noFill/>
        </p:spPr>
        <p:txBody>
          <a:bodyPr wrap="square" rtlCol="0">
            <a:spAutoFit/>
          </a:bodyPr>
          <a:lstStyle/>
          <a:p>
            <a:pPr>
              <a:spcBef>
                <a:spcPts val="600"/>
              </a:spcBef>
            </a:pPr>
            <a:r>
              <a:rPr kumimoji="1" lang="ja-JP" altLang="en-US" dirty="0">
                <a:latin typeface="HGP創英角ｺﾞｼｯｸUB" panose="020B0900000000000000" pitchFamily="50" charset="-128"/>
                <a:ea typeface="HGP創英角ｺﾞｼｯｸUB" panose="020B0900000000000000" pitchFamily="50" charset="-128"/>
              </a:rPr>
              <a:t>◎入会金不要！</a:t>
            </a:r>
            <a:endParaRPr kumimoji="1" lang="en-US" altLang="ja-JP" dirty="0">
              <a:latin typeface="HGP創英角ｺﾞｼｯｸUB" panose="020B0900000000000000" pitchFamily="50" charset="-128"/>
              <a:ea typeface="HGP創英角ｺﾞｼｯｸUB" panose="020B0900000000000000" pitchFamily="50" charset="-128"/>
            </a:endParaRPr>
          </a:p>
          <a:p>
            <a:pPr>
              <a:spcBef>
                <a:spcPts val="600"/>
              </a:spcBef>
            </a:pPr>
            <a:r>
              <a:rPr lang="ja-JP" altLang="en-US" dirty="0">
                <a:latin typeface="HGP創英角ｺﾞｼｯｸUB" panose="020B0900000000000000" pitchFamily="50" charset="-128"/>
                <a:ea typeface="HGP創英角ｺﾞｼｯｸUB" panose="020B0900000000000000" pitchFamily="50" charset="-128"/>
              </a:rPr>
              <a:t>◎</a:t>
            </a:r>
            <a:r>
              <a:rPr kumimoji="1" lang="ja-JP" altLang="en-US" dirty="0">
                <a:latin typeface="HGP創英角ｺﾞｼｯｸUB" panose="020B0900000000000000" pitchFamily="50" charset="-128"/>
                <a:ea typeface="HGP創英角ｺﾞｼｯｸUB" panose="020B0900000000000000" pitchFamily="50" charset="-128"/>
              </a:rPr>
              <a:t>更新料不要！</a:t>
            </a:r>
            <a:endParaRPr kumimoji="1" lang="en-US" altLang="ja-JP" dirty="0">
              <a:latin typeface="HGP創英角ｺﾞｼｯｸUB" panose="020B0900000000000000" pitchFamily="50" charset="-128"/>
              <a:ea typeface="HGP創英角ｺﾞｼｯｸUB" panose="020B0900000000000000" pitchFamily="50" charset="-128"/>
            </a:endParaRPr>
          </a:p>
          <a:p>
            <a:pPr>
              <a:spcBef>
                <a:spcPts val="600"/>
              </a:spcBef>
            </a:pPr>
            <a:r>
              <a:rPr lang="ja-JP" altLang="en-US" dirty="0">
                <a:latin typeface="HGP創英角ｺﾞｼｯｸUB" panose="020B0900000000000000" pitchFamily="50" charset="-128"/>
                <a:ea typeface="HGP創英角ｺﾞｼｯｸUB" panose="020B0900000000000000" pitchFamily="50" charset="-128"/>
              </a:rPr>
              <a:t>◎途中解約でも　　</a:t>
            </a:r>
            <a:endParaRPr lang="en-US" altLang="ja-JP" dirty="0">
              <a:latin typeface="HGP創英角ｺﾞｼｯｸUB" panose="020B0900000000000000" pitchFamily="50" charset="-128"/>
              <a:ea typeface="HGP創英角ｺﾞｼｯｸUB" panose="020B0900000000000000" pitchFamily="50" charset="-128"/>
            </a:endParaRPr>
          </a:p>
          <a:p>
            <a:pPr>
              <a:spcBef>
                <a:spcPts val="600"/>
              </a:spcBef>
            </a:pPr>
            <a:r>
              <a:rPr lang="ja-JP" altLang="en-US" dirty="0">
                <a:latin typeface="HGP創英角ｺﾞｼｯｸUB" panose="020B0900000000000000" pitchFamily="50" charset="-128"/>
                <a:ea typeface="HGP創英角ｺﾞｼｯｸUB" panose="020B0900000000000000" pitchFamily="50" charset="-128"/>
              </a:rPr>
              <a:t>　 返金あり！</a:t>
            </a:r>
            <a:endParaRPr lang="en-US" altLang="ja-JP" dirty="0">
              <a:latin typeface="HGP創英角ｺﾞｼｯｸUB" panose="020B0900000000000000" pitchFamily="50" charset="-128"/>
              <a:ea typeface="HGP創英角ｺﾞｼｯｸUB" panose="020B0900000000000000" pitchFamily="50" charset="-128"/>
            </a:endParaRPr>
          </a:p>
          <a:p>
            <a:pPr>
              <a:spcBef>
                <a:spcPts val="600"/>
              </a:spcBef>
            </a:pPr>
            <a:r>
              <a:rPr lang="ja-JP" altLang="en-US" dirty="0">
                <a:latin typeface="HGP創英角ｺﾞｼｯｸUB" panose="020B0900000000000000" pitchFamily="50" charset="-128"/>
                <a:ea typeface="HGP創英角ｺﾞｼｯｸUB" panose="020B0900000000000000" pitchFamily="50" charset="-128"/>
              </a:rPr>
              <a:t>◎組合費は</a:t>
            </a:r>
            <a:endParaRPr lang="en-US" altLang="ja-JP" sz="2000" b="1" dirty="0">
              <a:solidFill>
                <a:srgbClr val="FF0000"/>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a:p>
            <a:pPr>
              <a:spcBef>
                <a:spcPts val="600"/>
              </a:spcBef>
            </a:pPr>
            <a:r>
              <a:rPr kumimoji="1" lang="ja-JP" altLang="en-US" sz="2000" b="1" dirty="0">
                <a:solidFill>
                  <a:srgbClr val="FF0000"/>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　 </a:t>
            </a:r>
            <a:r>
              <a:rPr kumimoji="1" lang="ja-JP" altLang="en-US" dirty="0">
                <a:latin typeface="HGP創英角ｺﾞｼｯｸUB" panose="020B0900000000000000" pitchFamily="50" charset="-128"/>
                <a:ea typeface="HGP創英角ｺﾞｼｯｸUB" panose="020B0900000000000000" pitchFamily="50" charset="-128"/>
              </a:rPr>
              <a:t>月額</a:t>
            </a:r>
            <a:r>
              <a:rPr kumimoji="1" lang="en-US" altLang="ja-JP" dirty="0">
                <a:latin typeface="HGP創英角ｺﾞｼｯｸUB" panose="020B0900000000000000" pitchFamily="50" charset="-128"/>
                <a:ea typeface="HGP創英角ｺﾞｼｯｸUB" panose="020B0900000000000000" pitchFamily="50" charset="-128"/>
              </a:rPr>
              <a:t>1,575</a:t>
            </a:r>
            <a:r>
              <a:rPr kumimoji="1" lang="ja-JP" altLang="en-US" dirty="0">
                <a:latin typeface="HGP創英角ｺﾞｼｯｸUB" panose="020B0900000000000000" pitchFamily="50" charset="-128"/>
                <a:ea typeface="HGP創英角ｺﾞｼｯｸUB" panose="020B0900000000000000" pitchFamily="50" charset="-128"/>
              </a:rPr>
              <a:t>円</a:t>
            </a:r>
            <a:endParaRPr kumimoji="1" lang="en-US" altLang="ja-JP" dirty="0">
              <a:latin typeface="HGP創英角ｺﾞｼｯｸUB" panose="020B0900000000000000" pitchFamily="50" charset="-128"/>
              <a:ea typeface="HGP創英角ｺﾞｼｯｸUB" panose="020B0900000000000000" pitchFamily="50" charset="-128"/>
            </a:endParaRPr>
          </a:p>
        </p:txBody>
      </p:sp>
      <p:sp>
        <p:nvSpPr>
          <p:cNvPr id="57" name="テキスト ボックス 56">
            <a:extLst>
              <a:ext uri="{FF2B5EF4-FFF2-40B4-BE49-F238E27FC236}">
                <a16:creationId xmlns:a16="http://schemas.microsoft.com/office/drawing/2014/main" id="{9C11C5CC-029C-1D0A-BF58-800D4B92E431}"/>
              </a:ext>
            </a:extLst>
          </p:cNvPr>
          <p:cNvSpPr txBox="1"/>
          <p:nvPr/>
        </p:nvSpPr>
        <p:spPr>
          <a:xfrm>
            <a:off x="2885776" y="7148617"/>
            <a:ext cx="2070033" cy="923330"/>
          </a:xfrm>
          <a:prstGeom prst="rect">
            <a:avLst/>
          </a:prstGeom>
          <a:noFill/>
        </p:spPr>
        <p:txBody>
          <a:bodyPr wrap="square" rtlCol="0">
            <a:spAutoFit/>
          </a:bodyPr>
          <a:lstStyle/>
          <a:p>
            <a:pPr>
              <a:spcBef>
                <a:spcPts val="600"/>
              </a:spcBef>
            </a:pPr>
            <a:r>
              <a:rPr lang="ja-JP" altLang="en-US" dirty="0">
                <a:latin typeface="HGP創英角ｺﾞｼｯｸUB" panose="020B0900000000000000" pitchFamily="50" charset="-128"/>
                <a:ea typeface="HGP創英角ｺﾞｼｯｸUB" panose="020B0900000000000000" pitchFamily="50" charset="-128"/>
              </a:rPr>
              <a:t>平日</a:t>
            </a:r>
            <a:r>
              <a:rPr kumimoji="1" lang="ja-JP" altLang="en-US" dirty="0">
                <a:latin typeface="HGP創英角ｺﾞｼｯｸUB" panose="020B0900000000000000" pitchFamily="50" charset="-128"/>
                <a:ea typeface="HGP創英角ｺﾞｼｯｸUB" panose="020B0900000000000000" pitchFamily="50" charset="-128"/>
              </a:rPr>
              <a:t>午前中のお申込みで翌日には加入</a:t>
            </a:r>
            <a:r>
              <a:rPr kumimoji="1" lang="en-US" altLang="ja-JP" dirty="0">
                <a:latin typeface="HGP創英角ｺﾞｼｯｸUB" panose="020B0900000000000000" pitchFamily="50" charset="-128"/>
                <a:ea typeface="HGP創英角ｺﾞｼｯｸUB" panose="020B0900000000000000" pitchFamily="50" charset="-128"/>
              </a:rPr>
              <a:t>OK</a:t>
            </a:r>
            <a:r>
              <a:rPr kumimoji="1" lang="ja-JP" altLang="en-US" dirty="0">
                <a:latin typeface="HGP創英角ｺﾞｼｯｸUB" panose="020B0900000000000000" pitchFamily="50" charset="-128"/>
                <a:ea typeface="HGP創英角ｺﾞｼｯｸUB" panose="020B0900000000000000" pitchFamily="50" charset="-128"/>
              </a:rPr>
              <a:t>！</a:t>
            </a:r>
          </a:p>
        </p:txBody>
      </p:sp>
      <p:sp>
        <p:nvSpPr>
          <p:cNvPr id="58" name="テキスト ボックス 57">
            <a:extLst>
              <a:ext uri="{FF2B5EF4-FFF2-40B4-BE49-F238E27FC236}">
                <a16:creationId xmlns:a16="http://schemas.microsoft.com/office/drawing/2014/main" id="{192AA09E-A530-8A88-9A74-32753B8BC2A7}"/>
              </a:ext>
            </a:extLst>
          </p:cNvPr>
          <p:cNvSpPr txBox="1"/>
          <p:nvPr/>
        </p:nvSpPr>
        <p:spPr>
          <a:xfrm>
            <a:off x="5001887" y="7077246"/>
            <a:ext cx="2249709" cy="1831271"/>
          </a:xfrm>
          <a:prstGeom prst="rect">
            <a:avLst/>
          </a:prstGeom>
          <a:noFill/>
        </p:spPr>
        <p:txBody>
          <a:bodyPr wrap="square" rtlCol="0">
            <a:spAutoFit/>
          </a:bodyPr>
          <a:lstStyle/>
          <a:p>
            <a:r>
              <a:rPr lang="ja-JP" altLang="en-US" dirty="0">
                <a:latin typeface="HGP創英角ｺﾞｼｯｸUB" panose="020B0900000000000000" pitchFamily="50" charset="-128"/>
                <a:ea typeface="HGP創英角ｺﾞｼｯｸUB" panose="020B0900000000000000" pitchFamily="50" charset="-128"/>
              </a:rPr>
              <a:t>◎労働の専門家の</a:t>
            </a:r>
            <a:endParaRPr lang="en-US" altLang="ja-JP" dirty="0">
              <a:latin typeface="HGP創英角ｺﾞｼｯｸUB" panose="020B0900000000000000" pitchFamily="50" charset="-128"/>
              <a:ea typeface="HGP創英角ｺﾞｼｯｸUB" panose="020B0900000000000000" pitchFamily="50" charset="-128"/>
            </a:endParaRPr>
          </a:p>
          <a:p>
            <a:r>
              <a:rPr lang="ja-JP" altLang="en-US" dirty="0">
                <a:latin typeface="HGP創英角ｺﾞｼｯｸUB" panose="020B0900000000000000" pitchFamily="50" charset="-128"/>
                <a:ea typeface="HGP創英角ｺﾞｼｯｸUB" panose="020B0900000000000000" pitchFamily="50" charset="-128"/>
              </a:rPr>
              <a:t>　 社労士事務所併設　</a:t>
            </a:r>
            <a:endParaRPr lang="en-US" altLang="ja-JP" dirty="0">
              <a:latin typeface="HGP創英角ｺﾞｼｯｸUB" panose="020B0900000000000000" pitchFamily="50" charset="-128"/>
              <a:ea typeface="HGP創英角ｺﾞｼｯｸUB" panose="020B0900000000000000" pitchFamily="50" charset="-128"/>
            </a:endParaRPr>
          </a:p>
          <a:p>
            <a:r>
              <a:rPr lang="ja-JP" altLang="en-US" dirty="0">
                <a:latin typeface="HGP創英角ｺﾞｼｯｸUB" panose="020B0900000000000000" pitchFamily="50" charset="-128"/>
                <a:ea typeface="HGP創英角ｺﾞｼｯｸUB" panose="020B0900000000000000" pitchFamily="50" charset="-128"/>
              </a:rPr>
              <a:t>　 なので</a:t>
            </a:r>
            <a:r>
              <a:rPr kumimoji="1" lang="ja-JP" altLang="en-US" dirty="0">
                <a:latin typeface="HGP創英角ｺﾞｼｯｸUB" panose="020B0900000000000000" pitchFamily="50" charset="-128"/>
                <a:ea typeface="HGP創英角ｺﾞｼｯｸUB" panose="020B0900000000000000" pitchFamily="50" charset="-128"/>
              </a:rPr>
              <a:t>知識が豊富</a:t>
            </a:r>
            <a:r>
              <a:rPr kumimoji="1" lang="en-US" altLang="ja-JP" dirty="0">
                <a:latin typeface="HGP創英角ｺﾞｼｯｸUB" panose="020B0900000000000000" pitchFamily="50" charset="-128"/>
                <a:ea typeface="HGP創英角ｺﾞｼｯｸUB" panose="020B0900000000000000" pitchFamily="50" charset="-128"/>
              </a:rPr>
              <a:t>!</a:t>
            </a:r>
          </a:p>
          <a:p>
            <a:pPr>
              <a:spcBef>
                <a:spcPts val="600"/>
              </a:spcBef>
            </a:pPr>
            <a:r>
              <a:rPr kumimoji="1" lang="ja-JP" altLang="en-US" dirty="0">
                <a:latin typeface="HGP創英角ｺﾞｼｯｸUB" panose="020B0900000000000000" pitchFamily="50" charset="-128"/>
                <a:ea typeface="HGP創英角ｺﾞｼｯｸUB" panose="020B0900000000000000" pitchFamily="50" charset="-128"/>
              </a:rPr>
              <a:t>◎設立</a:t>
            </a:r>
            <a:r>
              <a:rPr lang="en-US" altLang="ja-JP" dirty="0">
                <a:latin typeface="HGP創英角ｺﾞｼｯｸUB" panose="020B0900000000000000" pitchFamily="50" charset="-128"/>
                <a:ea typeface="HGP創英角ｺﾞｼｯｸUB" panose="020B0900000000000000" pitchFamily="50" charset="-128"/>
              </a:rPr>
              <a:t>25</a:t>
            </a:r>
            <a:r>
              <a:rPr kumimoji="1" lang="ja-JP" altLang="en-US" dirty="0">
                <a:latin typeface="HGP創英角ｺﾞｼｯｸUB" panose="020B0900000000000000" pitchFamily="50" charset="-128"/>
                <a:ea typeface="HGP創英角ｺﾞｼｯｸUB" panose="020B0900000000000000" pitchFamily="50" charset="-128"/>
              </a:rPr>
              <a:t>年、加入</a:t>
            </a:r>
            <a:endParaRPr kumimoji="1" lang="en-US" altLang="ja-JP" dirty="0">
              <a:latin typeface="HGP創英角ｺﾞｼｯｸUB" panose="020B0900000000000000" pitchFamily="50" charset="-128"/>
              <a:ea typeface="HGP創英角ｺﾞｼｯｸUB" panose="020B0900000000000000" pitchFamily="50" charset="-128"/>
            </a:endParaRPr>
          </a:p>
          <a:p>
            <a:r>
              <a:rPr lang="ja-JP" altLang="en-US" dirty="0">
                <a:latin typeface="HGP創英角ｺﾞｼｯｸUB" panose="020B0900000000000000" pitchFamily="50" charset="-128"/>
                <a:ea typeface="HGP創英角ｺﾞｼｯｸUB" panose="020B0900000000000000" pitchFamily="50" charset="-128"/>
              </a:rPr>
              <a:t>　 </a:t>
            </a:r>
            <a:r>
              <a:rPr kumimoji="1" lang="ja-JP" altLang="en-US" dirty="0">
                <a:latin typeface="HGP創英角ｺﾞｼｯｸUB" panose="020B0900000000000000" pitchFamily="50" charset="-128"/>
                <a:ea typeface="HGP創英角ｺﾞｼｯｸUB" panose="020B0900000000000000" pitchFamily="50" charset="-128"/>
              </a:rPr>
              <a:t>実績約</a:t>
            </a:r>
            <a:r>
              <a:rPr kumimoji="1" lang="en-US" altLang="ja-JP" dirty="0">
                <a:latin typeface="HGP創英角ｺﾞｼｯｸUB" panose="020B0900000000000000" pitchFamily="50" charset="-128"/>
                <a:ea typeface="HGP創英角ｺﾞｼｯｸUB" panose="020B0900000000000000" pitchFamily="50" charset="-128"/>
              </a:rPr>
              <a:t>2,000</a:t>
            </a:r>
            <a:r>
              <a:rPr kumimoji="1" lang="ja-JP" altLang="en-US" dirty="0">
                <a:latin typeface="HGP創英角ｺﾞｼｯｸUB" panose="020B0900000000000000" pitchFamily="50" charset="-128"/>
                <a:ea typeface="HGP創英角ｺﾞｼｯｸUB" panose="020B0900000000000000" pitchFamily="50" charset="-128"/>
              </a:rPr>
              <a:t>人</a:t>
            </a:r>
            <a:r>
              <a:rPr lang="ja-JP" altLang="en-US" dirty="0">
                <a:latin typeface="HGP創英角ｺﾞｼｯｸUB" panose="020B0900000000000000" pitchFamily="50" charset="-128"/>
                <a:ea typeface="HGP創英角ｺﾞｼｯｸUB" panose="020B0900000000000000" pitchFamily="50" charset="-128"/>
              </a:rPr>
              <a:t>で</a:t>
            </a:r>
            <a:endParaRPr lang="en-US" altLang="ja-JP" dirty="0">
              <a:latin typeface="HGP創英角ｺﾞｼｯｸUB" panose="020B0900000000000000" pitchFamily="50" charset="-128"/>
              <a:ea typeface="HGP創英角ｺﾞｼｯｸUB" panose="020B0900000000000000" pitchFamily="50" charset="-128"/>
            </a:endParaRPr>
          </a:p>
          <a:p>
            <a:r>
              <a:rPr lang="ja-JP" altLang="en-US" dirty="0">
                <a:latin typeface="HGP創英角ｺﾞｼｯｸUB" panose="020B0900000000000000" pitchFamily="50" charset="-128"/>
                <a:ea typeface="HGP創英角ｺﾞｼｯｸUB" panose="020B0900000000000000" pitchFamily="50" charset="-128"/>
              </a:rPr>
              <a:t>　 安心の信頼感！</a:t>
            </a:r>
            <a:endParaRPr kumimoji="1" lang="en-US" altLang="ja-JP" dirty="0">
              <a:latin typeface="HGP創英角ｺﾞｼｯｸUB" panose="020B0900000000000000" pitchFamily="50" charset="-128"/>
              <a:ea typeface="HGP創英角ｺﾞｼｯｸUB" panose="020B0900000000000000" pitchFamily="50" charset="-128"/>
            </a:endParaRPr>
          </a:p>
        </p:txBody>
      </p:sp>
      <p:sp>
        <p:nvSpPr>
          <p:cNvPr id="59" name="テキスト ボックス 58">
            <a:extLst>
              <a:ext uri="{FF2B5EF4-FFF2-40B4-BE49-F238E27FC236}">
                <a16:creationId xmlns:a16="http://schemas.microsoft.com/office/drawing/2014/main" id="{64076A2C-8F2A-339A-5C99-92E476D06A9C}"/>
              </a:ext>
            </a:extLst>
          </p:cNvPr>
          <p:cNvSpPr txBox="1"/>
          <p:nvPr/>
        </p:nvSpPr>
        <p:spPr>
          <a:xfrm>
            <a:off x="135920" y="9513847"/>
            <a:ext cx="2577950" cy="707886"/>
          </a:xfrm>
          <a:prstGeom prst="rect">
            <a:avLst/>
          </a:prstGeom>
          <a:noFill/>
        </p:spPr>
        <p:txBody>
          <a:bodyPr vert="horz" wrap="none" rtlCol="0">
            <a:spAutoFit/>
          </a:bodyPr>
          <a:lstStyle/>
          <a:p>
            <a:r>
              <a:rPr lang="ja-JP" altLang="en-US" sz="2400" dirty="0">
                <a:solidFill>
                  <a:srgbClr val="FFFF00"/>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　パル建設組合</a:t>
            </a:r>
            <a:endParaRPr lang="en-US" altLang="ja-JP" sz="2400" dirty="0">
              <a:solidFill>
                <a:srgbClr val="FFFF00"/>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endParaRPr>
          </a:p>
          <a:p>
            <a:r>
              <a:rPr lang="ja-JP" altLang="en-US" sz="1600" dirty="0">
                <a:solidFill>
                  <a:srgbClr val="FFFF00"/>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rPr>
              <a:t>（友成労務事務所グループ）</a:t>
            </a:r>
            <a:endParaRPr kumimoji="1" lang="ja-JP" altLang="en-US" sz="1600" dirty="0">
              <a:solidFill>
                <a:srgbClr val="FFFF00"/>
              </a:solidFill>
              <a:effectLst>
                <a:outerShdw blurRad="38100" dist="38100" dir="2700000" algn="tl">
                  <a:srgbClr val="000000">
                    <a:alpha val="43137"/>
                  </a:srgbClr>
                </a:outerShdw>
              </a:effectLst>
              <a:latin typeface="HGP創英角ﾎﾟｯﾌﾟ体" panose="040B0A00000000000000" pitchFamily="50" charset="-128"/>
              <a:ea typeface="HGP創英角ﾎﾟｯﾌﾟ体" panose="040B0A00000000000000" pitchFamily="50" charset="-128"/>
            </a:endParaRPr>
          </a:p>
        </p:txBody>
      </p:sp>
      <p:pic>
        <p:nvPicPr>
          <p:cNvPr id="1028" name="Picture 4">
            <a:extLst>
              <a:ext uri="{FF2B5EF4-FFF2-40B4-BE49-F238E27FC236}">
                <a16:creationId xmlns:a16="http://schemas.microsoft.com/office/drawing/2014/main" id="{FE2E1674-FEA9-0929-2CA2-1D9D5A9CF7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0759" y="9847019"/>
            <a:ext cx="8286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a:extLst>
              <a:ext uri="{FF2B5EF4-FFF2-40B4-BE49-F238E27FC236}">
                <a16:creationId xmlns:a16="http://schemas.microsoft.com/office/drawing/2014/main" id="{7D6D108B-D785-025C-A1C2-A30E023BEB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258" y="5105118"/>
            <a:ext cx="1335219" cy="1473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 name="テキスト ボックス 65">
            <a:extLst>
              <a:ext uri="{FF2B5EF4-FFF2-40B4-BE49-F238E27FC236}">
                <a16:creationId xmlns:a16="http://schemas.microsoft.com/office/drawing/2014/main" id="{CF943F6B-46B8-06F3-0B29-28B1B7C6385E}"/>
              </a:ext>
            </a:extLst>
          </p:cNvPr>
          <p:cNvSpPr txBox="1"/>
          <p:nvPr/>
        </p:nvSpPr>
        <p:spPr>
          <a:xfrm>
            <a:off x="2512733" y="9503294"/>
            <a:ext cx="3622047" cy="1400383"/>
          </a:xfrm>
          <a:prstGeom prst="rect">
            <a:avLst/>
          </a:prstGeom>
          <a:noFill/>
        </p:spPr>
        <p:txBody>
          <a:bodyPr wrap="square" rtlCol="0">
            <a:spAutoFit/>
          </a:bodyPr>
          <a:lstStyle/>
          <a:p>
            <a:r>
              <a:rPr kumimoji="1" lang="ja-JP" altLang="en-US" sz="1600" dirty="0"/>
              <a:t>■</a:t>
            </a:r>
            <a:r>
              <a:rPr kumimoji="1" lang="ja-JP" altLang="en-US" sz="1600" b="1" dirty="0"/>
              <a:t>お問い合わせ先　</a:t>
            </a:r>
            <a:r>
              <a:rPr kumimoji="1" lang="en-US" altLang="ja-JP" sz="1600" b="1" dirty="0"/>
              <a:t>072-263-9609</a:t>
            </a:r>
          </a:p>
          <a:p>
            <a:r>
              <a:rPr lang="ja-JP" altLang="en-US" sz="1600" dirty="0"/>
              <a:t>　</a:t>
            </a:r>
            <a:r>
              <a:rPr lang="ja-JP" altLang="en-US" sz="1100" b="1" dirty="0"/>
              <a:t>受付時間：月</a:t>
            </a:r>
            <a:r>
              <a:rPr lang="en-US" altLang="ja-JP" sz="1100" b="1" dirty="0"/>
              <a:t>~</a:t>
            </a:r>
            <a:r>
              <a:rPr lang="ja-JP" altLang="en-US" sz="1100" b="1" dirty="0"/>
              <a:t>金</a:t>
            </a:r>
            <a:r>
              <a:rPr lang="en-US" altLang="ja-JP" sz="1100" b="1" dirty="0"/>
              <a:t>9:00~17:00</a:t>
            </a:r>
            <a:r>
              <a:rPr lang="ja-JP" altLang="en-US" sz="1100" b="1" dirty="0"/>
              <a:t>　定休日：土日祝日</a:t>
            </a:r>
            <a:endParaRPr kumimoji="1" lang="en-US" altLang="ja-JP" sz="1100" b="1" dirty="0"/>
          </a:p>
          <a:p>
            <a:pPr>
              <a:spcBef>
                <a:spcPts val="600"/>
              </a:spcBef>
            </a:pPr>
            <a:r>
              <a:rPr lang="ja-JP" altLang="en-US" sz="1600" dirty="0"/>
              <a:t>　　</a:t>
            </a:r>
            <a:r>
              <a:rPr lang="ja-JP" altLang="en-US" sz="1600" b="1" dirty="0">
                <a:solidFill>
                  <a:schemeClr val="bg1"/>
                </a:solidFill>
              </a:rPr>
              <a:t>ご不明な点などございましたら、</a:t>
            </a:r>
            <a:endParaRPr lang="en-US" altLang="ja-JP" sz="1600" b="1" dirty="0">
              <a:solidFill>
                <a:schemeClr val="bg1"/>
              </a:solidFill>
            </a:endParaRPr>
          </a:p>
          <a:p>
            <a:r>
              <a:rPr lang="ja-JP" altLang="en-US" sz="1600" b="1" dirty="0">
                <a:solidFill>
                  <a:schemeClr val="bg1"/>
                </a:solidFill>
              </a:rPr>
              <a:t>　　お気軽にご連絡ください！</a:t>
            </a:r>
            <a:endParaRPr kumimoji="1" lang="en-US" altLang="ja-JP" sz="1600" b="1" dirty="0">
              <a:solidFill>
                <a:schemeClr val="bg1"/>
              </a:solidFill>
            </a:endParaRPr>
          </a:p>
          <a:p>
            <a:endParaRPr kumimoji="1" lang="en-US" altLang="ja-JP" sz="1600" dirty="0"/>
          </a:p>
        </p:txBody>
      </p:sp>
      <p:sp>
        <p:nvSpPr>
          <p:cNvPr id="67" name="テキスト ボックス 66">
            <a:extLst>
              <a:ext uri="{FF2B5EF4-FFF2-40B4-BE49-F238E27FC236}">
                <a16:creationId xmlns:a16="http://schemas.microsoft.com/office/drawing/2014/main" id="{62806DC6-7105-96F3-DFF4-393FC1889F8A}"/>
              </a:ext>
            </a:extLst>
          </p:cNvPr>
          <p:cNvSpPr txBox="1"/>
          <p:nvPr/>
        </p:nvSpPr>
        <p:spPr>
          <a:xfrm>
            <a:off x="232594" y="10215777"/>
            <a:ext cx="2649144" cy="523220"/>
          </a:xfrm>
          <a:prstGeom prst="rect">
            <a:avLst/>
          </a:prstGeom>
          <a:noFill/>
        </p:spPr>
        <p:txBody>
          <a:bodyPr wrap="square" rtlCol="0">
            <a:spAutoFit/>
          </a:bodyPr>
          <a:lstStyle/>
          <a:p>
            <a:r>
              <a:rPr lang="ja-JP" altLang="en-US" sz="1400" b="1" dirty="0"/>
              <a:t>大阪府高石市千代田</a:t>
            </a:r>
            <a:r>
              <a:rPr lang="en-US" altLang="ja-JP" sz="1400" b="1" dirty="0"/>
              <a:t>6-14-1</a:t>
            </a:r>
          </a:p>
          <a:p>
            <a:r>
              <a:rPr kumimoji="1" lang="ja-JP" altLang="en-US" sz="1400" b="1" dirty="0"/>
              <a:t>　</a:t>
            </a:r>
            <a:r>
              <a:rPr kumimoji="1" lang="en-US" altLang="ja-JP" sz="1400" b="1" dirty="0"/>
              <a:t>https://pal-kumiai.com/</a:t>
            </a:r>
            <a:endParaRPr kumimoji="1" lang="ja-JP" altLang="en-US" sz="1400" b="1" dirty="0"/>
          </a:p>
        </p:txBody>
      </p:sp>
      <p:sp>
        <p:nvSpPr>
          <p:cNvPr id="68" name="テキスト ボックス 67">
            <a:extLst>
              <a:ext uri="{FF2B5EF4-FFF2-40B4-BE49-F238E27FC236}">
                <a16:creationId xmlns:a16="http://schemas.microsoft.com/office/drawing/2014/main" id="{14B0F93B-9371-48E7-4FEF-D3088B34DB55}"/>
              </a:ext>
            </a:extLst>
          </p:cNvPr>
          <p:cNvSpPr txBox="1"/>
          <p:nvPr/>
        </p:nvSpPr>
        <p:spPr>
          <a:xfrm>
            <a:off x="5592826" y="9539242"/>
            <a:ext cx="2209679" cy="307777"/>
          </a:xfrm>
          <a:prstGeom prst="rect">
            <a:avLst/>
          </a:prstGeom>
          <a:noFill/>
        </p:spPr>
        <p:txBody>
          <a:bodyPr wrap="square" rtlCol="0">
            <a:spAutoFit/>
          </a:bodyPr>
          <a:lstStyle/>
          <a:p>
            <a:r>
              <a:rPr lang="ja-JP" altLang="en-US" sz="1400" b="1" dirty="0"/>
              <a:t>■お申込みはこちらから</a:t>
            </a:r>
            <a:endParaRPr kumimoji="1" lang="ja-JP" altLang="en-US" sz="1400" b="1" dirty="0"/>
          </a:p>
        </p:txBody>
      </p:sp>
      <p:sp>
        <p:nvSpPr>
          <p:cNvPr id="69" name="テキスト ボックス 68">
            <a:extLst>
              <a:ext uri="{FF2B5EF4-FFF2-40B4-BE49-F238E27FC236}">
                <a16:creationId xmlns:a16="http://schemas.microsoft.com/office/drawing/2014/main" id="{3BE84086-85C8-C3C5-D19E-192F281BD4B5}"/>
              </a:ext>
            </a:extLst>
          </p:cNvPr>
          <p:cNvSpPr txBox="1"/>
          <p:nvPr/>
        </p:nvSpPr>
        <p:spPr>
          <a:xfrm>
            <a:off x="232594" y="1963107"/>
            <a:ext cx="7019002" cy="3477875"/>
          </a:xfrm>
          <a:prstGeom prst="rect">
            <a:avLst/>
          </a:prstGeom>
          <a:noFill/>
        </p:spPr>
        <p:txBody>
          <a:bodyPr wrap="square" rtlCol="0">
            <a:spAutoFit/>
          </a:bodyPr>
          <a:lstStyle/>
          <a:p>
            <a:r>
              <a:rPr kumimoji="1" lang="ja-JP" altLang="en-US" sz="1700" b="1" dirty="0"/>
              <a:t>はじめまして、</a:t>
            </a:r>
            <a:r>
              <a:rPr lang="ja-JP" altLang="en-US" sz="1700" b="1" dirty="0"/>
              <a:t>友成労務事務所グループの</a:t>
            </a:r>
            <a:r>
              <a:rPr kumimoji="1" lang="ja-JP" altLang="en-US" sz="1700" b="1" dirty="0"/>
              <a:t>パル建設組合です。</a:t>
            </a:r>
            <a:endParaRPr kumimoji="1" lang="en-US" altLang="ja-JP" sz="1700" b="1" dirty="0"/>
          </a:p>
          <a:p>
            <a:r>
              <a:rPr lang="ja-JP" altLang="en-US" sz="1700" b="1" dirty="0"/>
              <a:t>当組合は、建設業の一人親方労災の特別加入を行っております。</a:t>
            </a:r>
            <a:endParaRPr lang="en-US" altLang="ja-JP" sz="1700" b="1" dirty="0"/>
          </a:p>
          <a:p>
            <a:pPr>
              <a:spcBef>
                <a:spcPts val="600"/>
              </a:spcBef>
            </a:pPr>
            <a:r>
              <a:rPr lang="ja-JP" altLang="en-US" sz="1700" b="1" dirty="0"/>
              <a:t>現場で働いてもらっている一人親方の方は労災にきちんと加入されていらっしゃいますか？労災が起きたときに、</a:t>
            </a:r>
            <a:r>
              <a:rPr lang="ja-JP" altLang="en-US" sz="1700" b="1" dirty="0">
                <a:solidFill>
                  <a:srgbClr val="FF0000"/>
                </a:solidFill>
              </a:rPr>
              <a:t>「実は</a:t>
            </a:r>
            <a:r>
              <a:rPr kumimoji="1" lang="ja-JP" altLang="en-US" sz="1700" b="1" dirty="0">
                <a:solidFill>
                  <a:srgbClr val="FF0000"/>
                </a:solidFill>
              </a:rPr>
              <a:t>労災に加入していなかった」「労災の更新を忘れていた」</a:t>
            </a:r>
            <a:r>
              <a:rPr kumimoji="1" lang="ja-JP" altLang="en-US" sz="1700" b="1" dirty="0"/>
              <a:t>等により、労災の請求ができないケースが最近多くなっております。</a:t>
            </a:r>
            <a:endParaRPr kumimoji="1" lang="en-US" altLang="ja-JP" sz="1700" b="1" dirty="0"/>
          </a:p>
          <a:p>
            <a:pPr>
              <a:spcBef>
                <a:spcPts val="600"/>
              </a:spcBef>
            </a:pPr>
            <a:r>
              <a:rPr lang="ja-JP" altLang="en-US" sz="2000" b="1" dirty="0">
                <a:solidFill>
                  <a:srgbClr val="FF0000"/>
                </a:solidFill>
              </a:rPr>
              <a:t>このような心配無用！</a:t>
            </a:r>
            <a:r>
              <a:rPr lang="ja-JP" altLang="en-US" sz="1700" b="1" dirty="0"/>
              <a:t>元請けの建設会社さま経由でお申し込みいただくことで、</a:t>
            </a:r>
            <a:r>
              <a:rPr lang="ja-JP" altLang="en-US" sz="1700" b="1" dirty="0">
                <a:solidFill>
                  <a:srgbClr val="FF0000"/>
                </a:solidFill>
              </a:rPr>
              <a:t>確実に労災の加入もれを防ぐことができます！</a:t>
            </a:r>
            <a:endParaRPr lang="en-US" altLang="ja-JP" sz="1700" b="1" dirty="0"/>
          </a:p>
          <a:p>
            <a:pPr>
              <a:spcBef>
                <a:spcPts val="600"/>
              </a:spcBef>
            </a:pPr>
            <a:r>
              <a:rPr kumimoji="1" lang="ja-JP" altLang="en-US" sz="1700" b="1" dirty="0"/>
              <a:t>建設会社さまで５人以上の一人親方を取りまとめて</a:t>
            </a:r>
            <a:r>
              <a:rPr lang="ja-JP" altLang="en-US" sz="1700" b="1" dirty="0"/>
              <a:t>ご加入いただけますと、一人親方の組合費を</a:t>
            </a:r>
            <a:r>
              <a:rPr lang="ja-JP" altLang="en-US" sz="2400" b="1" dirty="0">
                <a:solidFill>
                  <a:srgbClr val="FF0000"/>
                </a:solidFill>
                <a:effectLst>
                  <a:outerShdw blurRad="38100" dist="38100" dir="2700000" algn="tl">
                    <a:srgbClr val="000000">
                      <a:alpha val="43137"/>
                    </a:srgbClr>
                  </a:outerShdw>
                </a:effectLst>
              </a:rPr>
              <a:t>今だけ３ヵ月間無料 </a:t>
            </a:r>
            <a:r>
              <a:rPr lang="ja-JP" altLang="en-US" sz="1700" b="1" dirty="0"/>
              <a:t>とさせていただきます。</a:t>
            </a:r>
            <a:endParaRPr lang="en-US" altLang="ja-JP" sz="1700" b="1" dirty="0"/>
          </a:p>
          <a:p>
            <a:pPr>
              <a:spcBef>
                <a:spcPts val="600"/>
              </a:spcBef>
            </a:pPr>
            <a:r>
              <a:rPr kumimoji="1" lang="ja-JP" altLang="en-US" sz="2000" b="1" dirty="0"/>
              <a:t>是非、この機会にお申込みください！！</a:t>
            </a:r>
            <a:endParaRPr kumimoji="1" lang="en-US" altLang="ja-JP" sz="2000" b="1" dirty="0"/>
          </a:p>
        </p:txBody>
      </p:sp>
      <p:sp>
        <p:nvSpPr>
          <p:cNvPr id="71" name="テキスト ボックス 70">
            <a:extLst>
              <a:ext uri="{FF2B5EF4-FFF2-40B4-BE49-F238E27FC236}">
                <a16:creationId xmlns:a16="http://schemas.microsoft.com/office/drawing/2014/main" id="{C307D576-CDEF-A076-F7E0-1C753E1215D3}"/>
              </a:ext>
            </a:extLst>
          </p:cNvPr>
          <p:cNvSpPr txBox="1"/>
          <p:nvPr/>
        </p:nvSpPr>
        <p:spPr>
          <a:xfrm>
            <a:off x="3230563" y="63556"/>
            <a:ext cx="4039267" cy="369332"/>
          </a:xfrm>
          <a:prstGeom prst="rect">
            <a:avLst/>
          </a:prstGeom>
          <a:noFill/>
        </p:spPr>
        <p:txBody>
          <a:bodyPr wrap="square" rtlCol="0">
            <a:spAutoFit/>
          </a:bodyPr>
          <a:lstStyle/>
          <a:p>
            <a:r>
              <a:rPr kumimoji="1" lang="ja-JP" altLang="en-US" dirty="0">
                <a:solidFill>
                  <a:schemeClr val="bg1"/>
                </a:solidFill>
                <a:latin typeface="HGP創英角ｺﾞｼｯｸUB" panose="020B0900000000000000" pitchFamily="50" charset="-128"/>
                <a:ea typeface="HGP創英角ｺﾞｼｯｸUB" panose="020B0900000000000000" pitchFamily="50" charset="-128"/>
              </a:rPr>
              <a:t>キャンペーン期間</a:t>
            </a:r>
            <a:r>
              <a:rPr kumimoji="1" lang="en-US" altLang="ja-JP" dirty="0">
                <a:solidFill>
                  <a:schemeClr val="bg1"/>
                </a:solidFill>
                <a:latin typeface="HGP創英角ｺﾞｼｯｸUB" panose="020B0900000000000000" pitchFamily="50" charset="-128"/>
                <a:ea typeface="HGP創英角ｺﾞｼｯｸUB" panose="020B0900000000000000" pitchFamily="50" charset="-128"/>
              </a:rPr>
              <a:t>2025</a:t>
            </a:r>
            <a:r>
              <a:rPr kumimoji="1" lang="ja-JP" altLang="en-US" dirty="0">
                <a:solidFill>
                  <a:schemeClr val="bg1"/>
                </a:solidFill>
                <a:latin typeface="HGP創英角ｺﾞｼｯｸUB" panose="020B0900000000000000" pitchFamily="50" charset="-128"/>
                <a:ea typeface="HGP創英角ｺﾞｼｯｸUB" panose="020B0900000000000000" pitchFamily="50" charset="-128"/>
              </a:rPr>
              <a:t>年</a:t>
            </a:r>
            <a:r>
              <a:rPr kumimoji="1" lang="en-US" altLang="ja-JP" dirty="0">
                <a:solidFill>
                  <a:schemeClr val="bg1"/>
                </a:solidFill>
                <a:latin typeface="HGP創英角ｺﾞｼｯｸUB" panose="020B0900000000000000" pitchFamily="50" charset="-128"/>
                <a:ea typeface="HGP創英角ｺﾞｼｯｸUB" panose="020B0900000000000000" pitchFamily="50" charset="-128"/>
              </a:rPr>
              <a:t>5</a:t>
            </a:r>
            <a:r>
              <a:rPr kumimoji="1" lang="ja-JP" altLang="en-US" dirty="0">
                <a:solidFill>
                  <a:schemeClr val="bg1"/>
                </a:solidFill>
                <a:latin typeface="HGP創英角ｺﾞｼｯｸUB" panose="020B0900000000000000" pitchFamily="50" charset="-128"/>
                <a:ea typeface="HGP創英角ｺﾞｼｯｸUB" panose="020B0900000000000000" pitchFamily="50" charset="-128"/>
              </a:rPr>
              <a:t>月</a:t>
            </a:r>
            <a:r>
              <a:rPr kumimoji="1" lang="en-US" altLang="ja-JP" dirty="0">
                <a:solidFill>
                  <a:schemeClr val="bg1"/>
                </a:solidFill>
                <a:latin typeface="HGP創英角ｺﾞｼｯｸUB" panose="020B0900000000000000" pitchFamily="50" charset="-128"/>
                <a:ea typeface="HGP創英角ｺﾞｼｯｸUB" panose="020B0900000000000000" pitchFamily="50" charset="-128"/>
              </a:rPr>
              <a:t>15</a:t>
            </a:r>
            <a:r>
              <a:rPr kumimoji="1" lang="ja-JP" altLang="en-US" dirty="0">
                <a:solidFill>
                  <a:schemeClr val="bg1"/>
                </a:solidFill>
                <a:latin typeface="HGP創英角ｺﾞｼｯｸUB" panose="020B0900000000000000" pitchFamily="50" charset="-128"/>
                <a:ea typeface="HGP創英角ｺﾞｼｯｸUB" panose="020B0900000000000000" pitchFamily="50" charset="-128"/>
              </a:rPr>
              <a:t>日まで</a:t>
            </a:r>
          </a:p>
        </p:txBody>
      </p:sp>
      <p:sp>
        <p:nvSpPr>
          <p:cNvPr id="2" name="吹き出し: 円形 1">
            <a:extLst>
              <a:ext uri="{FF2B5EF4-FFF2-40B4-BE49-F238E27FC236}">
                <a16:creationId xmlns:a16="http://schemas.microsoft.com/office/drawing/2014/main" id="{6665B5D4-15D3-1690-BE9A-AE6D73DE9429}"/>
              </a:ext>
            </a:extLst>
          </p:cNvPr>
          <p:cNvSpPr/>
          <p:nvPr/>
        </p:nvSpPr>
        <p:spPr>
          <a:xfrm>
            <a:off x="2505015" y="8085137"/>
            <a:ext cx="2325704" cy="937590"/>
          </a:xfrm>
          <a:prstGeom prst="wedgeEllipseCallout">
            <a:avLst>
              <a:gd name="adj1" fmla="val -59730"/>
              <a:gd name="adj2" fmla="val 44330"/>
            </a:avLst>
          </a:prstGeom>
          <a:solidFill>
            <a:schemeClr val="bg1"/>
          </a:solidFill>
          <a:ln w="57150">
            <a:solidFill>
              <a:srgbClr val="FF0000"/>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a:solidFill>
                  <a:srgbClr val="FF0000"/>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今なら</a:t>
            </a:r>
            <a:endParaRPr kumimoji="1" lang="en-US" altLang="ja-JP" sz="2000" b="1" dirty="0">
              <a:solidFill>
                <a:srgbClr val="FF0000"/>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endParaRPr>
          </a:p>
          <a:p>
            <a:pPr algn="ctr"/>
            <a:r>
              <a:rPr kumimoji="1" lang="ja-JP" altLang="en-US" sz="2000" b="1" dirty="0">
                <a:solidFill>
                  <a:srgbClr val="FF0000"/>
                </a:solidFill>
                <a:effectLst>
                  <a:outerShdw blurRad="38100" dist="38100" dir="2700000" algn="tl">
                    <a:srgbClr val="000000">
                      <a:alpha val="43137"/>
                    </a:srgbClr>
                  </a:outerShdw>
                </a:effectLst>
                <a:latin typeface="HGP創英角ｺﾞｼｯｸUB" panose="020B0900000000000000" pitchFamily="50" charset="-128"/>
                <a:ea typeface="HGP創英角ｺﾞｼｯｸUB" panose="020B0900000000000000" pitchFamily="50" charset="-128"/>
              </a:rPr>
              <a:t>３ヵ月間無料</a:t>
            </a:r>
          </a:p>
        </p:txBody>
      </p:sp>
      <p:sp>
        <p:nvSpPr>
          <p:cNvPr id="4" name="正方形/長方形 3">
            <a:extLst>
              <a:ext uri="{FF2B5EF4-FFF2-40B4-BE49-F238E27FC236}">
                <a16:creationId xmlns:a16="http://schemas.microsoft.com/office/drawing/2014/main" id="{831F0A55-15D4-C3CB-855E-76E2C18F9A24}"/>
              </a:ext>
            </a:extLst>
          </p:cNvPr>
          <p:cNvSpPr/>
          <p:nvPr/>
        </p:nvSpPr>
        <p:spPr>
          <a:xfrm>
            <a:off x="599035" y="8900148"/>
            <a:ext cx="1614678" cy="329003"/>
          </a:xfrm>
          <a:prstGeom prst="rect">
            <a:avLst/>
          </a:prstGeom>
          <a:noFill/>
          <a:ln w="28575">
            <a:solidFill>
              <a:srgbClr val="FF0000"/>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74E67844-E5FA-D321-8AE8-D0FCA9F8872B}"/>
              </a:ext>
            </a:extLst>
          </p:cNvPr>
          <p:cNvSpPr txBox="1"/>
          <p:nvPr/>
        </p:nvSpPr>
        <p:spPr>
          <a:xfrm>
            <a:off x="4390705" y="8976038"/>
            <a:ext cx="2962873" cy="523220"/>
          </a:xfrm>
          <a:prstGeom prst="rect">
            <a:avLst/>
          </a:prstGeom>
          <a:solidFill>
            <a:schemeClr val="bg1"/>
          </a:solidFill>
          <a:ln w="28575">
            <a:solidFill>
              <a:srgbClr val="FF0000"/>
            </a:solidFill>
          </a:ln>
        </p:spPr>
        <p:txBody>
          <a:bodyPr wrap="square" rtlCol="0">
            <a:spAutoFit/>
          </a:bodyPr>
          <a:lstStyle/>
          <a:p>
            <a:r>
              <a:rPr kumimoji="1" lang="ja-JP" altLang="en-US" sz="1400" b="1" dirty="0"/>
              <a:t>メッセージ欄に</a:t>
            </a:r>
            <a:r>
              <a:rPr kumimoji="1" lang="ja-JP" altLang="en-US" sz="1400" b="1" dirty="0">
                <a:highlight>
                  <a:srgbClr val="FFFF00"/>
                </a:highlight>
              </a:rPr>
              <a:t>「一人親方紹介キャンペーン利用」</a:t>
            </a:r>
            <a:r>
              <a:rPr kumimoji="1" lang="ja-JP" altLang="en-US" sz="1400" b="1" dirty="0"/>
              <a:t>とご記載ください！</a:t>
            </a:r>
          </a:p>
        </p:txBody>
      </p:sp>
      <p:cxnSp>
        <p:nvCxnSpPr>
          <p:cNvPr id="18" name="直線矢印コネクタ 17">
            <a:extLst>
              <a:ext uri="{FF2B5EF4-FFF2-40B4-BE49-F238E27FC236}">
                <a16:creationId xmlns:a16="http://schemas.microsoft.com/office/drawing/2014/main" id="{2730B43E-1A1C-7F5B-3E7E-32024EDAE3D1}"/>
              </a:ext>
            </a:extLst>
          </p:cNvPr>
          <p:cNvCxnSpPr>
            <a:cxnSpLocks/>
            <a:endCxn id="66" idx="3"/>
          </p:cNvCxnSpPr>
          <p:nvPr/>
        </p:nvCxnSpPr>
        <p:spPr>
          <a:xfrm>
            <a:off x="5420819" y="9467037"/>
            <a:ext cx="713961" cy="736449"/>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42327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30321_クリーン大作戦お知らせポスター.potx" id="{896B36B7-AA4F-489E-8917-0FB05279F285}" vid="{D7FFA9BE-C0ED-478B-A13C-65B43B4237CF}"/>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22333_clean_poster</Template>
  <TotalTime>226</TotalTime>
  <Words>328</Words>
  <Application>Microsoft Office PowerPoint</Application>
  <PresentationFormat>ユーザー設定</PresentationFormat>
  <Paragraphs>39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HGP創英角ｺﾞｼｯｸUB</vt:lpstr>
      <vt:lpstr>HGP創英角ﾎﾟｯﾌﾟ体</vt:lpstr>
      <vt:lpstr>HG創英角ﾎﾟｯﾌﾟ体</vt:lpstr>
      <vt:lpstr>游ゴシック</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労務事務所 友成</dc:creator>
  <cp:lastModifiedBy>労務事務所 友成</cp:lastModifiedBy>
  <cp:revision>19</cp:revision>
  <cp:lastPrinted>2025-01-30T08:28:47Z</cp:lastPrinted>
  <dcterms:created xsi:type="dcterms:W3CDTF">2025-01-30T00:19:06Z</dcterms:created>
  <dcterms:modified xsi:type="dcterms:W3CDTF">2025-02-05T01:04:40Z</dcterms:modified>
</cp:coreProperties>
</file>